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7"/>
  </p:notesMasterIdLst>
  <p:sldIdLst>
    <p:sldId id="305" r:id="rId2"/>
    <p:sldId id="272" r:id="rId3"/>
    <p:sldId id="303" r:id="rId4"/>
    <p:sldId id="645" r:id="rId5"/>
    <p:sldId id="648" r:id="rId6"/>
    <p:sldId id="280" r:id="rId7"/>
    <p:sldId id="306" r:id="rId8"/>
    <p:sldId id="260" r:id="rId9"/>
    <p:sldId id="261" r:id="rId10"/>
    <p:sldId id="262" r:id="rId11"/>
    <p:sldId id="646" r:id="rId12"/>
    <p:sldId id="644" r:id="rId13"/>
    <p:sldId id="264" r:id="rId14"/>
    <p:sldId id="311" r:id="rId15"/>
    <p:sldId id="318" r:id="rId16"/>
    <p:sldId id="633" r:id="rId17"/>
    <p:sldId id="634" r:id="rId18"/>
    <p:sldId id="636" r:id="rId19"/>
    <p:sldId id="647" r:id="rId20"/>
    <p:sldId id="643" r:id="rId21"/>
    <p:sldId id="307" r:id="rId22"/>
    <p:sldId id="315" r:id="rId23"/>
    <p:sldId id="271" r:id="rId24"/>
    <p:sldId id="505" r:id="rId25"/>
    <p:sldId id="638" r:id="rId26"/>
    <p:sldId id="639" r:id="rId27"/>
    <p:sldId id="640" r:id="rId28"/>
    <p:sldId id="641" r:id="rId29"/>
    <p:sldId id="637" r:id="rId30"/>
    <p:sldId id="419" r:id="rId31"/>
    <p:sldId id="565" r:id="rId32"/>
    <p:sldId id="507" r:id="rId33"/>
    <p:sldId id="508" r:id="rId34"/>
    <p:sldId id="566" r:id="rId35"/>
    <p:sldId id="562" r:id="rId36"/>
    <p:sldId id="567" r:id="rId37"/>
    <p:sldId id="568" r:id="rId38"/>
    <p:sldId id="569" r:id="rId39"/>
    <p:sldId id="570" r:id="rId40"/>
    <p:sldId id="571" r:id="rId41"/>
    <p:sldId id="469" r:id="rId42"/>
    <p:sldId id="572" r:id="rId43"/>
    <p:sldId id="296" r:id="rId44"/>
    <p:sldId id="470" r:id="rId45"/>
    <p:sldId id="573" r:id="rId46"/>
    <p:sldId id="574" r:id="rId47"/>
    <p:sldId id="575" r:id="rId48"/>
    <p:sldId id="576" r:id="rId49"/>
    <p:sldId id="577" r:id="rId50"/>
    <p:sldId id="578" r:id="rId51"/>
    <p:sldId id="579" r:id="rId52"/>
    <p:sldId id="580" r:id="rId53"/>
    <p:sldId id="581" r:id="rId54"/>
    <p:sldId id="582" r:id="rId55"/>
    <p:sldId id="583" r:id="rId56"/>
    <p:sldId id="584" r:id="rId57"/>
    <p:sldId id="585" r:id="rId58"/>
    <p:sldId id="586" r:id="rId59"/>
    <p:sldId id="587" r:id="rId60"/>
    <p:sldId id="588" r:id="rId61"/>
    <p:sldId id="589" r:id="rId62"/>
    <p:sldId id="471" r:id="rId63"/>
    <p:sldId id="590" r:id="rId64"/>
    <p:sldId id="591" r:id="rId65"/>
    <p:sldId id="592" r:id="rId66"/>
    <p:sldId id="547" r:id="rId67"/>
    <p:sldId id="593" r:id="rId68"/>
    <p:sldId id="594" r:id="rId69"/>
    <p:sldId id="595" r:id="rId70"/>
    <p:sldId id="503" r:id="rId71"/>
    <p:sldId id="596" r:id="rId72"/>
    <p:sldId id="597" r:id="rId73"/>
    <p:sldId id="491" r:id="rId74"/>
    <p:sldId id="528" r:id="rId75"/>
    <p:sldId id="598" r:id="rId7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5" autoAdjust="0"/>
    <p:restoredTop sz="88694" autoAdjust="0"/>
  </p:normalViewPr>
  <p:slideViewPr>
    <p:cSldViewPr snapToGrid="0">
      <p:cViewPr>
        <p:scale>
          <a:sx n="110" d="100"/>
          <a:sy n="110" d="100"/>
        </p:scale>
        <p:origin x="632"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png>
</file>

<file path=ppt/media/image10.tiff>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803635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Sprint 1 Sprint Planning will be Thursday. Every other sprint, Sprint Planning will be the first class of the sprint. </a:t>
            </a:r>
          </a:p>
        </p:txBody>
      </p:sp>
      <p:sp>
        <p:nvSpPr>
          <p:cNvPr id="4" name="Slide Number Placeholder 3"/>
          <p:cNvSpPr>
            <a:spLocks noGrp="1"/>
          </p:cNvSpPr>
          <p:nvPr>
            <p:ph type="sldNum" sz="quarter" idx="10"/>
          </p:nvPr>
        </p:nvSpPr>
        <p:spPr/>
        <p:txBody>
          <a:bodyPr/>
          <a:lstStyle/>
          <a:p>
            <a:fld id="{5394DE12-7B9B-46AA-AC19-C30A49928B9B}" type="slidenum">
              <a:rPr lang="en-US" smtClean="0"/>
              <a:t>14</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3148316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sz="1200"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17</a:t>
            </a:fld>
            <a:endParaRPr lang="en-US"/>
          </a:p>
        </p:txBody>
      </p:sp>
    </p:spTree>
    <p:extLst>
      <p:ext uri="{BB962C8B-B14F-4D97-AF65-F5344CB8AC3E}">
        <p14:creationId xmlns:p14="http://schemas.microsoft.com/office/powerpoint/2010/main" val="1177088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18</a:t>
            </a:fld>
            <a:endParaRPr lang="en-US"/>
          </a:p>
        </p:txBody>
      </p:sp>
    </p:spTree>
    <p:extLst>
      <p:ext uri="{BB962C8B-B14F-4D97-AF65-F5344CB8AC3E}">
        <p14:creationId xmlns:p14="http://schemas.microsoft.com/office/powerpoint/2010/main" val="2346736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pPr>
            <a:r>
              <a:rPr lang="en-US" sz="1000" dirty="0"/>
              <a:t>Split up into “two pizza sized” teams (4-6 people)</a:t>
            </a:r>
          </a:p>
          <a:p>
            <a:pPr marL="457200" indent="-457200">
              <a:buFont typeface="+mj-lt"/>
              <a:buAutoNum type="arabicPeriod"/>
            </a:pPr>
            <a:r>
              <a:rPr lang="en-US" sz="1000" dirty="0"/>
              <a:t>Make sure that the team has a mix of programming experience levels</a:t>
            </a:r>
          </a:p>
          <a:p>
            <a:pPr marL="457200" indent="-457200">
              <a:buFont typeface="+mj-lt"/>
              <a:buAutoNum type="arabicPeriod"/>
            </a:pPr>
            <a:r>
              <a:rPr lang="en-US" sz="1000" dirty="0"/>
              <a:t>MacOS users may want to be on the same team</a:t>
            </a:r>
          </a:p>
          <a:p>
            <a:pPr marL="457200" indent="-457200">
              <a:buFont typeface="+mj-lt"/>
              <a:buAutoNum type="arabicPeriod"/>
            </a:pPr>
            <a:r>
              <a:rPr lang="en-US" sz="1000" dirty="0"/>
              <a:t>Identify a Scrum Master</a:t>
            </a:r>
          </a:p>
          <a:p>
            <a:pPr marL="457200" indent="-457200">
              <a:buFont typeface="+mj-lt"/>
              <a:buAutoNum type="arabicPeriod"/>
            </a:pPr>
            <a:r>
              <a:rPr lang="en-US" sz="1000" dirty="0"/>
              <a:t>Select an adjective/noun team name (i.e. Brown Bears, Backrow Bobcats, etc.)</a:t>
            </a:r>
          </a:p>
          <a:p>
            <a:pPr marL="457200" indent="-457200">
              <a:buFont typeface="+mj-lt"/>
              <a:buAutoNum type="arabicPeriod"/>
            </a:pPr>
            <a:r>
              <a:rPr lang="en-US" sz="1000" dirty="0"/>
              <a:t>Co-locate your team</a:t>
            </a:r>
          </a:p>
          <a:p>
            <a:pPr marL="457200" indent="-457200">
              <a:buFont typeface="+mj-lt"/>
              <a:buAutoNum type="arabicPeriod"/>
            </a:pPr>
            <a:r>
              <a:rPr lang="en-US" sz="1000" dirty="0"/>
              <a:t>Add your team name to your name card</a:t>
            </a:r>
          </a:p>
          <a:p>
            <a:pPr marL="457200" indent="-457200">
              <a:buFont typeface="+mj-lt"/>
              <a:buAutoNum type="arabicPeriod"/>
            </a:pPr>
            <a:r>
              <a:rPr lang="en-US" sz="1000" dirty="0"/>
              <a:t>Take a team picture (with name cards)</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13655064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21</a:t>
            </a:fld>
            <a:endParaRPr lang="en-US"/>
          </a:p>
        </p:txBody>
      </p:sp>
    </p:spTree>
    <p:extLst>
      <p:ext uri="{BB962C8B-B14F-4D97-AF65-F5344CB8AC3E}">
        <p14:creationId xmlns:p14="http://schemas.microsoft.com/office/powerpoint/2010/main" val="8878041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24</a:t>
            </a:fld>
            <a:endParaRPr lang="en-US"/>
          </a:p>
        </p:txBody>
      </p:sp>
    </p:spTree>
    <p:extLst>
      <p:ext uri="{BB962C8B-B14F-4D97-AF65-F5344CB8AC3E}">
        <p14:creationId xmlns:p14="http://schemas.microsoft.com/office/powerpoint/2010/main" val="20949861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25</a:t>
            </a:fld>
            <a:endParaRPr lang="en-US"/>
          </a:p>
        </p:txBody>
      </p:sp>
    </p:spTree>
    <p:extLst>
      <p:ext uri="{BB962C8B-B14F-4D97-AF65-F5344CB8AC3E}">
        <p14:creationId xmlns:p14="http://schemas.microsoft.com/office/powerpoint/2010/main" val="35462602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files are binary files some binary files can be interpreted as text files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text files are ASCII and some text files are UTF-8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ASCII files are valid UTF-8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quote vs. curly quote in ASCII vs UTF-8</a:t>
            </a:r>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3311305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27</a:t>
            </a:fld>
            <a:endParaRPr lang="en-US"/>
          </a:p>
        </p:txBody>
      </p:sp>
    </p:spTree>
    <p:extLst>
      <p:ext uri="{BB962C8B-B14F-4D97-AF65-F5344CB8AC3E}">
        <p14:creationId xmlns:p14="http://schemas.microsoft.com/office/powerpoint/2010/main" val="27987662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28</a:t>
            </a:fld>
            <a:endParaRPr lang="en-US"/>
          </a:p>
        </p:txBody>
      </p:sp>
    </p:spTree>
    <p:extLst>
      <p:ext uri="{BB962C8B-B14F-4D97-AF65-F5344CB8AC3E}">
        <p14:creationId xmlns:p14="http://schemas.microsoft.com/office/powerpoint/2010/main" val="37981363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27248507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16963963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3218192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18891608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9252769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Optimism, good natured humor, and effectively working together is immensely important to delivering good software… and likely equally important to delivering just about any quality product</a:t>
            </a:r>
          </a:p>
          <a:p>
            <a:endParaRPr lang="en-US" sz="1000" dirty="0"/>
          </a:p>
          <a:p>
            <a:r>
              <a:rPr lang="en-US" sz="1000" dirty="0"/>
              <a:t>Even if you don’t intend to be a professional software developer, many of the things that we learn will be valuable in related areas. </a:t>
            </a:r>
          </a:p>
          <a:p>
            <a:endParaRPr lang="en-US" sz="1000" dirty="0"/>
          </a:p>
          <a:p>
            <a:r>
              <a:rPr lang="en-US" sz="1000" dirty="0" err="1"/>
              <a:t>Soooo</a:t>
            </a:r>
            <a:r>
              <a:rPr lang="en-US" sz="1000" dirty="0"/>
              <a:t>… We have 16 weeks to learn something valuable and interesting. Let’s enjoy our time together and make the most out of it.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1796307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Discussion Topics</a:t>
            </a:r>
          </a:p>
          <a:p>
            <a:r>
              <a:rPr lang="en-US" dirty="0"/>
              <a:t>How many of you are interested/focused on being a software developer?</a:t>
            </a:r>
          </a:p>
          <a:p>
            <a:r>
              <a:rPr lang="en-US" dirty="0"/>
              <a:t>… prefer to be in Project Management or Business Analyst positions?</a:t>
            </a:r>
          </a:p>
          <a:p>
            <a:r>
              <a:rPr lang="en-US" dirty="0"/>
              <a:t>… domain expert?</a:t>
            </a:r>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6548586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38</a:t>
            </a:fld>
            <a:endParaRPr lang="en-US" dirty="0"/>
          </a:p>
        </p:txBody>
      </p:sp>
    </p:spTree>
    <p:extLst>
      <p:ext uri="{BB962C8B-B14F-4D97-AF65-F5344CB8AC3E}">
        <p14:creationId xmlns:p14="http://schemas.microsoft.com/office/powerpoint/2010/main" val="7057779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39</a:t>
            </a:fld>
            <a:endParaRPr lang="en-US"/>
          </a:p>
        </p:txBody>
      </p:sp>
    </p:spTree>
    <p:extLst>
      <p:ext uri="{BB962C8B-B14F-4D97-AF65-F5344CB8AC3E}">
        <p14:creationId xmlns:p14="http://schemas.microsoft.com/office/powerpoint/2010/main" val="32534478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41</a:t>
            </a:fld>
            <a:endParaRPr lang="en-US"/>
          </a:p>
        </p:txBody>
      </p:sp>
    </p:spTree>
    <p:extLst>
      <p:ext uri="{BB962C8B-B14F-4D97-AF65-F5344CB8AC3E}">
        <p14:creationId xmlns:p14="http://schemas.microsoft.com/office/powerpoint/2010/main" val="15532068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files are binary files some binary files can be interpreted as text files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text files are ASCII and some text files are UTF-8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ASCII files are valid UTF-8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quote vs. curly quote in ASCII vs UTF-8</a:t>
            </a:r>
          </a:p>
        </p:txBody>
      </p:sp>
      <p:sp>
        <p:nvSpPr>
          <p:cNvPr id="4" name="Slide Number Placeholder 3"/>
          <p:cNvSpPr>
            <a:spLocks noGrp="1"/>
          </p:cNvSpPr>
          <p:nvPr>
            <p:ph type="sldNum" sz="quarter" idx="10"/>
          </p:nvPr>
        </p:nvSpPr>
        <p:spPr/>
        <p:txBody>
          <a:bodyPr/>
          <a:lstStyle/>
          <a:p>
            <a:fld id="{23B99BB9-C7F6-43B3-A122-46088ABB36FB}" type="slidenum">
              <a:rPr lang="en-US" smtClean="0"/>
              <a:t>42</a:t>
            </a:fld>
            <a:endParaRPr lang="en-US"/>
          </a:p>
        </p:txBody>
      </p:sp>
    </p:spTree>
    <p:extLst>
      <p:ext uri="{BB962C8B-B14F-4D97-AF65-F5344CB8AC3E}">
        <p14:creationId xmlns:p14="http://schemas.microsoft.com/office/powerpoint/2010/main" val="13236200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43</a:t>
            </a:fld>
            <a:endParaRPr lang="en-US"/>
          </a:p>
        </p:txBody>
      </p:sp>
    </p:spTree>
    <p:extLst>
      <p:ext uri="{BB962C8B-B14F-4D97-AF65-F5344CB8AC3E}">
        <p14:creationId xmlns:p14="http://schemas.microsoft.com/office/powerpoint/2010/main" val="26915956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44</a:t>
            </a:fld>
            <a:endParaRPr lang="en-US"/>
          </a:p>
        </p:txBody>
      </p:sp>
    </p:spTree>
    <p:extLst>
      <p:ext uri="{BB962C8B-B14F-4D97-AF65-F5344CB8AC3E}">
        <p14:creationId xmlns:p14="http://schemas.microsoft.com/office/powerpoint/2010/main" val="2304469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45</a:t>
            </a:fld>
            <a:endParaRPr lang="en-US" dirty="0"/>
          </a:p>
        </p:txBody>
      </p:sp>
    </p:spTree>
    <p:extLst>
      <p:ext uri="{BB962C8B-B14F-4D97-AF65-F5344CB8AC3E}">
        <p14:creationId xmlns:p14="http://schemas.microsoft.com/office/powerpoint/2010/main" val="32317805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46</a:t>
            </a:fld>
            <a:endParaRPr lang="en-US" dirty="0"/>
          </a:p>
        </p:txBody>
      </p:sp>
    </p:spTree>
    <p:extLst>
      <p:ext uri="{BB962C8B-B14F-4D97-AF65-F5344CB8AC3E}">
        <p14:creationId xmlns:p14="http://schemas.microsoft.com/office/powerpoint/2010/main" val="39930529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48</a:t>
            </a:fld>
            <a:endParaRPr lang="en-US" dirty="0"/>
          </a:p>
        </p:txBody>
      </p:sp>
    </p:spTree>
    <p:extLst>
      <p:ext uri="{BB962C8B-B14F-4D97-AF65-F5344CB8AC3E}">
        <p14:creationId xmlns:p14="http://schemas.microsoft.com/office/powerpoint/2010/main" val="5386179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49</a:t>
            </a:fld>
            <a:endParaRPr lang="en-US" dirty="0"/>
          </a:p>
        </p:txBody>
      </p:sp>
    </p:spTree>
    <p:extLst>
      <p:ext uri="{BB962C8B-B14F-4D97-AF65-F5344CB8AC3E}">
        <p14:creationId xmlns:p14="http://schemas.microsoft.com/office/powerpoint/2010/main" val="19418603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a:t>
            </a:fld>
            <a:endParaRPr lang="en-US" dirty="0"/>
          </a:p>
        </p:txBody>
      </p:sp>
    </p:spTree>
    <p:extLst>
      <p:ext uri="{BB962C8B-B14F-4D97-AF65-F5344CB8AC3E}">
        <p14:creationId xmlns:p14="http://schemas.microsoft.com/office/powerpoint/2010/main" val="28686833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50</a:t>
            </a:fld>
            <a:endParaRPr lang="en-US"/>
          </a:p>
        </p:txBody>
      </p:sp>
    </p:spTree>
    <p:extLst>
      <p:ext uri="{BB962C8B-B14F-4D97-AF65-F5344CB8AC3E}">
        <p14:creationId xmlns:p14="http://schemas.microsoft.com/office/powerpoint/2010/main" val="13974152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52</a:t>
            </a:fld>
            <a:endParaRPr lang="en-US" dirty="0"/>
          </a:p>
        </p:txBody>
      </p:sp>
    </p:spTree>
    <p:extLst>
      <p:ext uri="{BB962C8B-B14F-4D97-AF65-F5344CB8AC3E}">
        <p14:creationId xmlns:p14="http://schemas.microsoft.com/office/powerpoint/2010/main" val="12040225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53</a:t>
            </a:fld>
            <a:endParaRPr lang="en-US" dirty="0"/>
          </a:p>
        </p:txBody>
      </p:sp>
    </p:spTree>
    <p:extLst>
      <p:ext uri="{BB962C8B-B14F-4D97-AF65-F5344CB8AC3E}">
        <p14:creationId xmlns:p14="http://schemas.microsoft.com/office/powerpoint/2010/main" val="11164579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54</a:t>
            </a:fld>
            <a:endParaRPr lang="en-US" dirty="0"/>
          </a:p>
        </p:txBody>
      </p:sp>
    </p:spTree>
    <p:extLst>
      <p:ext uri="{BB962C8B-B14F-4D97-AF65-F5344CB8AC3E}">
        <p14:creationId xmlns:p14="http://schemas.microsoft.com/office/powerpoint/2010/main" val="8141151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55</a:t>
            </a:fld>
            <a:endParaRPr lang="en-US" dirty="0"/>
          </a:p>
        </p:txBody>
      </p:sp>
    </p:spTree>
    <p:extLst>
      <p:ext uri="{BB962C8B-B14F-4D97-AF65-F5344CB8AC3E}">
        <p14:creationId xmlns:p14="http://schemas.microsoft.com/office/powerpoint/2010/main" val="30857018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57</a:t>
            </a:fld>
            <a:endParaRPr lang="en-US" dirty="0"/>
          </a:p>
        </p:txBody>
      </p:sp>
    </p:spTree>
    <p:extLst>
      <p:ext uri="{BB962C8B-B14F-4D97-AF65-F5344CB8AC3E}">
        <p14:creationId xmlns:p14="http://schemas.microsoft.com/office/powerpoint/2010/main" val="59549367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58</a:t>
            </a:fld>
            <a:endParaRPr lang="en-US" dirty="0"/>
          </a:p>
        </p:txBody>
      </p:sp>
    </p:spTree>
    <p:extLst>
      <p:ext uri="{BB962C8B-B14F-4D97-AF65-F5344CB8AC3E}">
        <p14:creationId xmlns:p14="http://schemas.microsoft.com/office/powerpoint/2010/main" val="53724820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59</a:t>
            </a:fld>
            <a:endParaRPr lang="en-US"/>
          </a:p>
        </p:txBody>
      </p:sp>
    </p:spTree>
    <p:extLst>
      <p:ext uri="{BB962C8B-B14F-4D97-AF65-F5344CB8AC3E}">
        <p14:creationId xmlns:p14="http://schemas.microsoft.com/office/powerpoint/2010/main" val="223104481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61</a:t>
            </a:fld>
            <a:endParaRPr lang="en-US" dirty="0"/>
          </a:p>
        </p:txBody>
      </p:sp>
    </p:spTree>
    <p:extLst>
      <p:ext uri="{BB962C8B-B14F-4D97-AF65-F5344CB8AC3E}">
        <p14:creationId xmlns:p14="http://schemas.microsoft.com/office/powerpoint/2010/main" val="385175565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possible exception would be non-proportional based fonts</a:t>
            </a:r>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62</a:t>
            </a:fld>
            <a:endParaRPr lang="en-US"/>
          </a:p>
        </p:txBody>
      </p:sp>
    </p:spTree>
    <p:extLst>
      <p:ext uri="{BB962C8B-B14F-4D97-AF65-F5344CB8AC3E}">
        <p14:creationId xmlns:p14="http://schemas.microsoft.com/office/powerpoint/2010/main" val="23422133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a:t>
            </a:r>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240008486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63</a:t>
            </a:fld>
            <a:endParaRPr lang="en-US" dirty="0"/>
          </a:p>
        </p:txBody>
      </p:sp>
    </p:spTree>
    <p:extLst>
      <p:ext uri="{BB962C8B-B14F-4D97-AF65-F5344CB8AC3E}">
        <p14:creationId xmlns:p14="http://schemas.microsoft.com/office/powerpoint/2010/main" val="203517459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Encapsulation</a:t>
            </a:r>
          </a:p>
          <a:p>
            <a:r>
              <a:rPr lang="en-US" sz="1000" dirty="0"/>
              <a:t>Inheritance</a:t>
            </a:r>
          </a:p>
          <a:p>
            <a:r>
              <a:rPr lang="en-US" sz="1000" dirty="0"/>
              <a:t>Polymorphism</a:t>
            </a:r>
          </a:p>
          <a:p>
            <a:endParaRPr lang="en-US" sz="1000" dirty="0"/>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64</a:t>
            </a:fld>
            <a:endParaRPr lang="en-US" dirty="0"/>
          </a:p>
        </p:txBody>
      </p:sp>
    </p:spTree>
    <p:extLst>
      <p:ext uri="{BB962C8B-B14F-4D97-AF65-F5344CB8AC3E}">
        <p14:creationId xmlns:p14="http://schemas.microsoft.com/office/powerpoint/2010/main" val="84813001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65</a:t>
            </a:fld>
            <a:endParaRPr lang="en-US" dirty="0"/>
          </a:p>
        </p:txBody>
      </p:sp>
    </p:spTree>
    <p:extLst>
      <p:ext uri="{BB962C8B-B14F-4D97-AF65-F5344CB8AC3E}">
        <p14:creationId xmlns:p14="http://schemas.microsoft.com/office/powerpoint/2010/main" val="34646260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66</a:t>
            </a:fld>
            <a:endParaRPr lang="en-US"/>
          </a:p>
        </p:txBody>
      </p:sp>
    </p:spTree>
    <p:extLst>
      <p:ext uri="{BB962C8B-B14F-4D97-AF65-F5344CB8AC3E}">
        <p14:creationId xmlns:p14="http://schemas.microsoft.com/office/powerpoint/2010/main" val="168816580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68</a:t>
            </a:fld>
            <a:endParaRPr lang="en-US" dirty="0"/>
          </a:p>
        </p:txBody>
      </p:sp>
    </p:spTree>
    <p:extLst>
      <p:ext uri="{BB962C8B-B14F-4D97-AF65-F5344CB8AC3E}">
        <p14:creationId xmlns:p14="http://schemas.microsoft.com/office/powerpoint/2010/main" val="429307686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69</a:t>
            </a:fld>
            <a:endParaRPr lang="en-US" dirty="0"/>
          </a:p>
        </p:txBody>
      </p:sp>
    </p:spTree>
    <p:extLst>
      <p:ext uri="{BB962C8B-B14F-4D97-AF65-F5344CB8AC3E}">
        <p14:creationId xmlns:p14="http://schemas.microsoft.com/office/powerpoint/2010/main" val="225950928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70</a:t>
            </a:fld>
            <a:endParaRPr lang="en-US"/>
          </a:p>
        </p:txBody>
      </p:sp>
    </p:spTree>
    <p:extLst>
      <p:ext uri="{BB962C8B-B14F-4D97-AF65-F5344CB8AC3E}">
        <p14:creationId xmlns:p14="http://schemas.microsoft.com/office/powerpoint/2010/main" val="100280017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73</a:t>
            </a:fld>
            <a:endParaRPr lang="en-US"/>
          </a:p>
        </p:txBody>
      </p:sp>
    </p:spTree>
    <p:extLst>
      <p:ext uri="{BB962C8B-B14F-4D97-AF65-F5344CB8AC3E}">
        <p14:creationId xmlns:p14="http://schemas.microsoft.com/office/powerpoint/2010/main" val="223716260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74</a:t>
            </a:fld>
            <a:endParaRPr lang="en-US"/>
          </a:p>
        </p:txBody>
      </p:sp>
    </p:spTree>
    <p:extLst>
      <p:ext uri="{BB962C8B-B14F-4D97-AF65-F5344CB8AC3E}">
        <p14:creationId xmlns:p14="http://schemas.microsoft.com/office/powerpoint/2010/main" val="1644263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We will be completing this during our lab session next class.</a:t>
            </a:r>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3731918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644302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315836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12</a:t>
            </a:fld>
            <a:endParaRPr lang="en-US"/>
          </a:p>
        </p:txBody>
      </p:sp>
    </p:spTree>
    <p:extLst>
      <p:ext uri="{BB962C8B-B14F-4D97-AF65-F5344CB8AC3E}">
        <p14:creationId xmlns:p14="http://schemas.microsoft.com/office/powerpoint/2010/main" val="1919367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1/14/20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1/14/20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www.theregister.co.uk/2018/05/08/windows_notepad_unix_linux_macos/"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thenewstack.io/spaces-vs-tabs-a-20-year-debate-and-now-this-what-the-hell-is-wrong-with-go/"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hyperlink" Target="https://www.youtube.com/watch?v=paQCE58334M&amp;vl=en-US"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www.theregister.co.uk/2018/05/08/windows_notepad_unix_linux_macos/"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thenewstack.io/spaces-vs-tabs-a-20-year-debate-and-now-this-what-the-hell-is-wrong-with-go/"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hyperlink" Target="http://www.slate.com/articles/technology/technology/2011/01/space_invaders.html"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hyperlink" Target="https://en.wikipedia.org/wiki/Documentation_generator" TargetMode="External"/><Relationship Id="rId2" Type="http://schemas.openxmlformats.org/officeDocument/2006/relationships/hyperlink" Target="https://en.wikipedia.org/wiki/Javadoc" TargetMode="External"/><Relationship Id="rId1" Type="http://schemas.openxmlformats.org/officeDocument/2006/relationships/slideLayout" Target="../slideLayouts/slideLayout2.xml"/><Relationship Id="rId5" Type="http://schemas.openxmlformats.org/officeDocument/2006/relationships/hyperlink" Target="https://en.wikipedia.org/wiki/Javadoc#cite_note-6" TargetMode="External"/><Relationship Id="rId4" Type="http://schemas.openxmlformats.org/officeDocument/2006/relationships/hyperlink" Target="https://en.wikipedia.org/wiki/Javadoc#cite_note-5" TargetMode="Externa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fontScale="85000" lnSpcReduction="20000"/>
          </a:bodyPr>
          <a:lstStyle/>
          <a:p>
            <a:pPr marL="0" indent="0">
              <a:buNone/>
            </a:pPr>
            <a:r>
              <a:rPr lang="en-US" sz="2200" dirty="0"/>
              <a:t>Agenda for Tuesday, January 14</a:t>
            </a:r>
            <a:r>
              <a:rPr lang="en-US" sz="2200" baseline="30000" dirty="0"/>
              <a:t>th</a:t>
            </a:r>
            <a:r>
              <a:rPr lang="en-US" sz="2200" dirty="0"/>
              <a:t> from 2 to 3:15pm CT:</a:t>
            </a:r>
          </a:p>
          <a:p>
            <a:pPr marL="457200" indent="-457200">
              <a:buFont typeface="+mj-lt"/>
              <a:buAutoNum type="arabicPeriod"/>
            </a:pPr>
            <a:r>
              <a:rPr lang="en-US" sz="2200" dirty="0"/>
              <a:t>Welcome!</a:t>
            </a:r>
          </a:p>
          <a:p>
            <a:pPr marL="457200" indent="-457200">
              <a:buFont typeface="+mj-lt"/>
              <a:buAutoNum type="arabicPeriod"/>
            </a:pPr>
            <a:r>
              <a:rPr lang="en-US" sz="2200" dirty="0"/>
              <a:t>Friendly Conversation Topic</a:t>
            </a:r>
          </a:p>
          <a:p>
            <a:pPr marL="457200" indent="-457200">
              <a:buFont typeface="+mj-lt"/>
              <a:buAutoNum type="arabicPeriod"/>
            </a:pPr>
            <a:r>
              <a:rPr lang="en-US" sz="2200" dirty="0"/>
              <a:t>Today’s Assignment </a:t>
            </a:r>
          </a:p>
          <a:p>
            <a:pPr marL="457200" indent="-457200">
              <a:buFont typeface="+mj-lt"/>
              <a:buAutoNum type="arabicPeriod"/>
            </a:pPr>
            <a:r>
              <a:rPr lang="en-US" sz="2200" dirty="0"/>
              <a:t>Introductions*</a:t>
            </a:r>
          </a:p>
          <a:p>
            <a:pPr marL="457200" indent="-457200">
              <a:buFont typeface="+mj-lt"/>
              <a:buAutoNum type="arabicPeriod"/>
            </a:pPr>
            <a:r>
              <a:rPr lang="en-US" sz="2200" dirty="0"/>
              <a:t>Course Overview</a:t>
            </a:r>
          </a:p>
          <a:p>
            <a:pPr marL="457200" indent="-457200">
              <a:buFont typeface="+mj-lt"/>
              <a:buAutoNum type="arabicPeriod"/>
            </a:pPr>
            <a:r>
              <a:rPr lang="en-US" sz="2200" dirty="0"/>
              <a:t>Review Course Syllabus</a:t>
            </a:r>
          </a:p>
          <a:p>
            <a:pPr marL="457200" indent="-457200">
              <a:buFont typeface="+mj-lt"/>
              <a:buAutoNum type="arabicPeriod"/>
            </a:pPr>
            <a:r>
              <a:rPr lang="en-US" sz="2200" dirty="0"/>
              <a:t>Assignments for Next Class</a:t>
            </a:r>
          </a:p>
          <a:p>
            <a:pPr marL="457200" indent="-457200">
              <a:buFont typeface="+mj-lt"/>
              <a:buAutoNum type="arabicPeriod"/>
            </a:pPr>
            <a:r>
              <a:rPr lang="en-US" sz="2200" dirty="0"/>
              <a:t>Preview Week 1 / Sprint 1 Activities &amp; Assignments</a:t>
            </a:r>
          </a:p>
          <a:p>
            <a:pPr marL="457200" indent="-457200">
              <a:buFont typeface="+mj-lt"/>
              <a:buAutoNum type="arabicPeriod"/>
            </a:pPr>
            <a:r>
              <a:rPr lang="en-US" sz="2200" dirty="0"/>
              <a:t>Lab… starting no later than 2:45pm CT</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MacOS, VS Code, </a:t>
            </a:r>
            <a:r>
              <a:rPr lang="en-US" sz="2000" b="1" dirty="0" err="1"/>
              <a:t>FireFox</a:t>
            </a:r>
            <a:r>
              <a:rPr lang="en-US" sz="2000" b="1" dirty="0"/>
              <a:t> browser </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5-year+ period while setting up the 400+ person 		John Deere Technology Center – India application development organization.</a:t>
            </a:r>
          </a:p>
        </p:txBody>
      </p:sp>
    </p:spTree>
    <p:extLst>
      <p:ext uri="{BB962C8B-B14F-4D97-AF65-F5344CB8AC3E}">
        <p14:creationId xmlns:p14="http://schemas.microsoft.com/office/powerpoint/2010/main" val="8247534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1950428" y="1964403"/>
            <a:ext cx="7398211" cy="3713725"/>
          </a:xfrm>
          <a:prstGeom prst="rect">
            <a:avLst/>
          </a:prstGeom>
        </p:spPr>
      </p:pic>
    </p:spTree>
    <p:extLst>
      <p:ext uri="{BB962C8B-B14F-4D97-AF65-F5344CB8AC3E}">
        <p14:creationId xmlns:p14="http://schemas.microsoft.com/office/powerpoint/2010/main" val="4156901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Object-Oriented Programming (cpsc-24500)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533357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Syllabus Overview</a:t>
            </a:r>
          </a:p>
        </p:txBody>
      </p:sp>
    </p:spTree>
    <p:extLst>
      <p:ext uri="{BB962C8B-B14F-4D97-AF65-F5344CB8AC3E}">
        <p14:creationId xmlns:p14="http://schemas.microsoft.com/office/powerpoint/2010/main" val="1661887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u="sng" dirty="0"/>
              <a:t>Preview</a:t>
            </a:r>
            <a:r>
              <a:rPr lang="en-US" sz="4800" dirty="0"/>
              <a:t> of Weeks 1&amp;2 / </a:t>
            </a:r>
            <a:br>
              <a:rPr lang="en-US" sz="4800" dirty="0"/>
            </a:br>
            <a:r>
              <a:rPr lang="en-US" sz="4800" dirty="0"/>
              <a:t>Sprint 1 Activities List &amp; Assignments</a:t>
            </a:r>
          </a:p>
        </p:txBody>
      </p:sp>
    </p:spTree>
    <p:extLst>
      <p:ext uri="{BB962C8B-B14F-4D97-AF65-F5344CB8AC3E}">
        <p14:creationId xmlns:p14="http://schemas.microsoft.com/office/powerpoint/2010/main" val="25896120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Complete Activity List items through item 8 before our next class and be prepared to discuss them </a:t>
            </a:r>
          </a:p>
          <a:p>
            <a:pPr marL="0" indent="0">
              <a:buNone/>
            </a:pPr>
            <a:r>
              <a:rPr lang="en-US" sz="1800" dirty="0"/>
              <a:t> </a:t>
            </a:r>
          </a:p>
          <a:p>
            <a:pPr marL="0" indent="0">
              <a:buNone/>
            </a:pPr>
            <a:r>
              <a:rPr lang="en-US" sz="1800" b="1" dirty="0"/>
              <a:t>Take your name tags with you and bring them back to class through the end of Sprint 2</a:t>
            </a:r>
          </a:p>
        </p:txBody>
      </p:sp>
    </p:spTree>
    <p:extLst>
      <p:ext uri="{BB962C8B-B14F-4D97-AF65-F5344CB8AC3E}">
        <p14:creationId xmlns:p14="http://schemas.microsoft.com/office/powerpoint/2010/main" val="39349923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243124"/>
          </a:xfrm>
        </p:spPr>
        <p:txBody>
          <a:bodyPr>
            <a:noAutofit/>
          </a:bodyPr>
          <a:lstStyle/>
          <a:p>
            <a:pPr marL="0" indent="0">
              <a:spcBef>
                <a:spcPts val="0"/>
              </a:spcBef>
              <a:buNone/>
            </a:pPr>
            <a:r>
              <a:rPr lang="en-US" sz="1800" dirty="0"/>
              <a:t>Review Agile, Scrum, and Scrum Teams and divide up into Scrum Teams of 4 to 6 members</a:t>
            </a:r>
          </a:p>
          <a:p>
            <a:pPr marL="0" indent="0">
              <a:spcBef>
                <a:spcPts val="0"/>
              </a:spcBef>
              <a:buNone/>
            </a:pPr>
            <a:endParaRPr lang="en-US" sz="1800" dirty="0"/>
          </a:p>
          <a:p>
            <a:pPr marL="0" indent="0">
              <a:buNone/>
            </a:pPr>
            <a:r>
              <a:rPr lang="en-US" sz="1800" dirty="0"/>
              <a:t>As A Scrum Team:</a:t>
            </a:r>
          </a:p>
          <a:p>
            <a:pPr marL="457200" indent="-457200">
              <a:buFont typeface="+mj-lt"/>
              <a:buAutoNum type="arabicPeriod"/>
            </a:pPr>
            <a:r>
              <a:rPr lang="en-US" sz="1800" dirty="0"/>
              <a:t>Co-locate your team</a:t>
            </a:r>
          </a:p>
          <a:p>
            <a:pPr marL="457200" indent="-457200">
              <a:buFont typeface="+mj-lt"/>
              <a:buAutoNum type="arabicPeriod"/>
            </a:pPr>
            <a:r>
              <a:rPr lang="en-US" sz="1800" dirty="0"/>
              <a:t>Select a Scrum Master</a:t>
            </a:r>
          </a:p>
          <a:p>
            <a:pPr marL="457200" indent="-457200">
              <a:buFont typeface="+mj-lt"/>
              <a:buAutoNum type="arabicPeriod"/>
            </a:pPr>
            <a:r>
              <a:rPr lang="en-US" sz="1800" dirty="0"/>
              <a:t>Determine an adjective/noun name for your team (i.e. Blue Dolphins or Bodacious Crew)</a:t>
            </a:r>
          </a:p>
          <a:p>
            <a:pPr marL="457200" indent="-457200">
              <a:buFont typeface="+mj-lt"/>
              <a:buAutoNum type="arabicPeriod"/>
            </a:pPr>
            <a:r>
              <a:rPr lang="en-US" sz="1800" dirty="0"/>
              <a:t>Complete individual name cards </a:t>
            </a:r>
          </a:p>
          <a:p>
            <a:pPr marL="457200" indent="-457200">
              <a:buFont typeface="+mj-lt"/>
              <a:buAutoNum type="arabicPeriod"/>
            </a:pPr>
            <a:r>
              <a:rPr lang="en-US" sz="1800" dirty="0"/>
              <a:t>Introduce yourself to your team an be ready to make introductions to the class</a:t>
            </a:r>
          </a:p>
          <a:p>
            <a:pPr marL="457200" indent="-457200">
              <a:buFont typeface="+mj-lt"/>
              <a:buAutoNum type="arabicPeriod"/>
            </a:pPr>
            <a:r>
              <a:rPr lang="en-US" sz="1800" dirty="0"/>
              <a:t>Report-out at 2:55pm CT</a:t>
            </a:r>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25707163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9" y="1105894"/>
            <a:ext cx="10515601" cy="4646211"/>
          </a:xfrm>
        </p:spPr>
        <p:txBody>
          <a:bodyPr anchor="ctr">
            <a:normAutofit/>
          </a:bodyPr>
          <a:lstStyle/>
          <a:p>
            <a:pPr marL="0" indent="0">
              <a:spcAft>
                <a:spcPts val="600"/>
              </a:spcAft>
              <a:buNone/>
            </a:pPr>
            <a:r>
              <a:rPr lang="en-US" sz="3600" dirty="0"/>
              <a:t>Agile Manifesto</a:t>
            </a:r>
          </a:p>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p:txBody>
      </p:sp>
    </p:spTree>
    <p:extLst>
      <p:ext uri="{BB962C8B-B14F-4D97-AF65-F5344CB8AC3E}">
        <p14:creationId xmlns:p14="http://schemas.microsoft.com/office/powerpoint/2010/main" val="8277154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3841025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Recall Blended Learning &amp; Flipped Classroom</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31309762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12111"/>
            <a:ext cx="10718950" cy="4850466"/>
          </a:xfrm>
        </p:spPr>
        <p:txBody>
          <a:bodyPr>
            <a:normAutofit/>
          </a:bodyPr>
          <a:lstStyle/>
          <a:p>
            <a:pPr marL="0" indent="0">
              <a:spcBef>
                <a:spcPts val="1800"/>
              </a:spcBef>
              <a:buNone/>
            </a:pPr>
            <a:r>
              <a:rPr lang="en-US" sz="2000" dirty="0"/>
              <a:t>This is:</a:t>
            </a:r>
          </a:p>
          <a:p>
            <a:pPr marL="0" indent="0">
              <a:spcBef>
                <a:spcPts val="600"/>
              </a:spcBef>
              <a:buNone/>
            </a:pPr>
            <a:r>
              <a:rPr lang="en-US" sz="2000" dirty="0"/>
              <a:t>	Object-Oriented Programming (CPSC-24500-001)</a:t>
            </a:r>
          </a:p>
          <a:p>
            <a:pPr marL="0" indent="0">
              <a:spcBef>
                <a:spcPts val="600"/>
              </a:spcBef>
              <a:buNone/>
            </a:pPr>
            <a:r>
              <a:rPr lang="en-US" sz="2000" dirty="0"/>
              <a:t>	</a:t>
            </a:r>
            <a:r>
              <a:rPr lang="en-US" sz="2000" dirty="0" err="1"/>
              <a:t>TTr</a:t>
            </a:r>
            <a:r>
              <a:rPr lang="en-US" sz="2000" dirty="0"/>
              <a:t> 2-3:15pm CT </a:t>
            </a:r>
          </a:p>
          <a:p>
            <a:pPr marL="0" indent="0">
              <a:spcBef>
                <a:spcPts val="600"/>
              </a:spcBef>
              <a:buNone/>
            </a:pPr>
            <a:r>
              <a:rPr lang="en-US" sz="2000" dirty="0"/>
              <a:t>	AS 104A</a:t>
            </a:r>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b="1" dirty="0"/>
              <a:t>Review Welcome Announcements</a:t>
            </a:r>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 (continued)</a:t>
            </a:r>
            <a:endParaRPr lang="en-US" sz="3600" b="1" i="1" u="sng" dirty="0"/>
          </a:p>
        </p:txBody>
      </p:sp>
      <p:sp>
        <p:nvSpPr>
          <p:cNvPr id="3" name="Content Placeholder 2"/>
          <p:cNvSpPr>
            <a:spLocks noGrp="1"/>
          </p:cNvSpPr>
          <p:nvPr>
            <p:ph idx="1"/>
          </p:nvPr>
        </p:nvSpPr>
        <p:spPr>
          <a:xfrm>
            <a:off x="838200" y="1122399"/>
            <a:ext cx="10718950" cy="3243124"/>
          </a:xfrm>
        </p:spPr>
        <p:txBody>
          <a:bodyPr>
            <a:noAutofit/>
          </a:bodyPr>
          <a:lstStyle/>
          <a:p>
            <a:pPr marL="0" indent="0">
              <a:spcBef>
                <a:spcPts val="0"/>
              </a:spcBef>
              <a:buNone/>
            </a:pPr>
            <a:r>
              <a:rPr lang="en-US" sz="1800" dirty="0"/>
              <a:t>Review Agile, Scrum, and Scrum Teams and divide up into Scrum Teams of 4 to 6 members of mixed skill levels</a:t>
            </a:r>
          </a:p>
          <a:p>
            <a:pPr marL="0" indent="0">
              <a:spcBef>
                <a:spcPts val="0"/>
              </a:spcBef>
              <a:buNone/>
            </a:pPr>
            <a:endParaRPr lang="en-US" sz="1800" dirty="0"/>
          </a:p>
          <a:p>
            <a:pPr marL="0" indent="0">
              <a:buNone/>
            </a:pPr>
            <a:r>
              <a:rPr lang="en-US" sz="1800" dirty="0"/>
              <a:t>As A Scrum Team:</a:t>
            </a:r>
          </a:p>
          <a:p>
            <a:pPr marL="457200" indent="-457200">
              <a:buFont typeface="+mj-lt"/>
              <a:buAutoNum type="arabicPeriod"/>
            </a:pPr>
            <a:r>
              <a:rPr lang="en-US" sz="1800" dirty="0"/>
              <a:t>Co-locate your team</a:t>
            </a:r>
          </a:p>
          <a:p>
            <a:pPr marL="457200" indent="-457200">
              <a:buFont typeface="+mj-lt"/>
              <a:buAutoNum type="arabicPeriod"/>
            </a:pPr>
            <a:r>
              <a:rPr lang="en-US" sz="1800" dirty="0"/>
              <a:t>Select a Scrum Master</a:t>
            </a:r>
          </a:p>
          <a:p>
            <a:pPr marL="457200" indent="-457200">
              <a:buFont typeface="+mj-lt"/>
              <a:buAutoNum type="arabicPeriod"/>
            </a:pPr>
            <a:r>
              <a:rPr lang="en-US" sz="1800" dirty="0"/>
              <a:t>Determine an adjective/noun name for your team (i.e. Blue Dolphins or Bodacious Crew)</a:t>
            </a:r>
          </a:p>
          <a:p>
            <a:pPr marL="457200" indent="-457200">
              <a:buFont typeface="+mj-lt"/>
              <a:buAutoNum type="arabicPeriod"/>
            </a:pPr>
            <a:r>
              <a:rPr lang="en-US" sz="1800" dirty="0"/>
              <a:t>Complete individual name cards </a:t>
            </a:r>
          </a:p>
          <a:p>
            <a:pPr marL="457200" indent="-457200">
              <a:buFont typeface="+mj-lt"/>
              <a:buAutoNum type="arabicPeriod"/>
            </a:pPr>
            <a:r>
              <a:rPr lang="en-US" sz="1800" dirty="0"/>
              <a:t>Introduce yourself to your team an be ready to make introductions to the class</a:t>
            </a:r>
          </a:p>
          <a:p>
            <a:pPr marL="457200" indent="-457200">
              <a:buFont typeface="+mj-lt"/>
              <a:buAutoNum type="arabicPeriod"/>
            </a:pPr>
            <a:r>
              <a:rPr lang="en-US" sz="1800" dirty="0"/>
              <a:t>Report-out at 2:55pm CT</a:t>
            </a:r>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4046757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Introductions – Name Cards plus Interesting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736810"/>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fill out a name card…</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followed by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in the upper right-hand corner to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Also place a “A” by the number if you are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Leave a little space at the bottom so that you can add your Scrum team name next class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961389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br>
              <a:rPr lang="en-US" sz="4800" dirty="0"/>
            </a:br>
            <a:br>
              <a:rPr lang="en-US" sz="2800" dirty="0"/>
            </a:br>
            <a:r>
              <a:rPr lang="en-US" sz="2800" dirty="0"/>
              <a:t>Any Volunteers to try to set up GitHub </a:t>
            </a:r>
            <a:br>
              <a:rPr lang="en-US" sz="2800" dirty="0"/>
            </a:br>
            <a:r>
              <a:rPr lang="en-US" sz="2800" dirty="0"/>
              <a:t>using Office 365 Login Credentials?</a:t>
            </a:r>
            <a:br>
              <a:rPr lang="en-US" sz="2800" dirty="0"/>
            </a:br>
            <a:r>
              <a:rPr lang="en-US" sz="2800" dirty="0"/>
              <a:t>… stop up after class. </a:t>
            </a:r>
          </a:p>
        </p:txBody>
      </p:sp>
    </p:spTree>
    <p:extLst>
      <p:ext uri="{BB962C8B-B14F-4D97-AF65-F5344CB8AC3E}">
        <p14:creationId xmlns:p14="http://schemas.microsoft.com/office/powerpoint/2010/main" val="16504771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11308186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a:bodyPr>
          <a:lstStyle/>
          <a:p>
            <a:pPr marL="0" indent="0">
              <a:buNone/>
            </a:pPr>
            <a:r>
              <a:rPr lang="en-US" sz="1800" dirty="0"/>
              <a:t>Agenda for Thursday, January 16</a:t>
            </a:r>
            <a:r>
              <a:rPr lang="en-US" sz="1800" baseline="30000" dirty="0"/>
              <a:t>th</a:t>
            </a:r>
            <a:r>
              <a:rPr lang="en-US" sz="1800" dirty="0"/>
              <a:t> from 2 to 3:15pm CT:</a:t>
            </a:r>
          </a:p>
          <a:p>
            <a:pPr marL="457200" indent="-457200">
              <a:buFont typeface="+mj-lt"/>
              <a:buAutoNum type="arabicPeriod"/>
            </a:pPr>
            <a:r>
              <a:rPr lang="en-US" sz="1800" dirty="0"/>
              <a:t>Friendly Conversation Topic</a:t>
            </a:r>
          </a:p>
          <a:p>
            <a:pPr marL="457200" indent="-457200">
              <a:buFont typeface="+mj-lt"/>
              <a:buAutoNum type="arabicPeriod"/>
            </a:pPr>
            <a:r>
              <a:rPr lang="en-US" sz="1800" dirty="0"/>
              <a:t>Review Assignment from Last Class</a:t>
            </a:r>
          </a:p>
          <a:p>
            <a:pPr marL="457200" indent="-457200">
              <a:buFont typeface="+mj-lt"/>
              <a:buAutoNum type="arabicPeriod"/>
            </a:pPr>
            <a:r>
              <a:rPr lang="en-US" sz="1800" dirty="0"/>
              <a:t>Sprint Planning</a:t>
            </a:r>
          </a:p>
          <a:p>
            <a:pPr marL="457200" indent="-457200">
              <a:buFont typeface="+mj-lt"/>
              <a:buAutoNum type="arabicPeriod"/>
            </a:pPr>
            <a:r>
              <a:rPr lang="en-US" sz="1800" dirty="0"/>
              <a:t>Assignment for Next Class</a:t>
            </a:r>
          </a:p>
          <a:p>
            <a:pPr marL="457200" indent="-457200">
              <a:buFont typeface="+mj-lt"/>
              <a:buAutoNum type="arabicPeriod"/>
            </a:pPr>
            <a:r>
              <a:rPr lang="en-US" sz="1800" dirty="0"/>
              <a:t>Lab</a:t>
            </a:r>
          </a:p>
          <a:p>
            <a:pPr marL="457200" indent="-457200">
              <a:buFont typeface="+mj-lt"/>
              <a:buAutoNum type="arabicPeriod"/>
            </a:pPr>
            <a:r>
              <a:rPr lang="en-US" sz="1800" dirty="0"/>
              <a:t>Wrap-up and Final Questions/Comments</a:t>
            </a:r>
          </a:p>
          <a:p>
            <a:pPr marL="0" indent="0">
              <a:buNone/>
            </a:pPr>
            <a:endParaRPr lang="en-US" sz="1800" dirty="0"/>
          </a:p>
          <a:p>
            <a:pPr marL="0" indent="0">
              <a:buNone/>
            </a:pPr>
            <a:r>
              <a:rPr lang="en-US" sz="18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1106148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Text File Encoding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0" y="1553528"/>
            <a:ext cx="10515599" cy="5075871"/>
          </a:xfrm>
        </p:spPr>
        <p:txBody>
          <a:bodyPr>
            <a:normAutofit/>
          </a:bodyPr>
          <a:lstStyle/>
          <a:p>
            <a:pPr marL="0" indent="0">
              <a:spcAft>
                <a:spcPts val="600"/>
              </a:spcAft>
              <a:buNone/>
            </a:pPr>
            <a:r>
              <a:rPr lang="en-US" sz="2000" dirty="0"/>
              <a:t>ASCII</a:t>
            </a:r>
          </a:p>
          <a:p>
            <a:pPr marL="0" indent="0">
              <a:spcAft>
                <a:spcPts val="600"/>
              </a:spcAft>
              <a:buNone/>
            </a:pPr>
            <a:r>
              <a:rPr lang="en-US" sz="2000" dirty="0"/>
              <a:t>Unicode</a:t>
            </a:r>
          </a:p>
          <a:p>
            <a:pPr marL="0" indent="0">
              <a:spcAft>
                <a:spcPts val="600"/>
              </a:spcAft>
              <a:buNone/>
            </a:pPr>
            <a:r>
              <a:rPr lang="en-US" sz="2000" dirty="0"/>
              <a:t>UTF-8</a:t>
            </a:r>
          </a:p>
          <a:p>
            <a:pPr marL="0" indent="0">
              <a:spcAft>
                <a:spcPts val="600"/>
              </a:spcAft>
              <a:buNone/>
            </a:pPr>
            <a:r>
              <a:rPr lang="en-US" sz="2000" dirty="0"/>
              <a:t>Others</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endParaRPr lang="en-US" sz="2000" dirty="0"/>
          </a:p>
        </p:txBody>
      </p:sp>
      <p:pic>
        <p:nvPicPr>
          <p:cNvPr id="8" name="Picture 7">
            <a:extLst>
              <a:ext uri="{FF2B5EF4-FFF2-40B4-BE49-F238E27FC236}">
                <a16:creationId xmlns:a16="http://schemas.microsoft.com/office/drawing/2014/main" id="{6D419FF6-75F8-44B2-AFA4-ECF14FB72582}"/>
              </a:ext>
            </a:extLst>
          </p:cNvPr>
          <p:cNvPicPr>
            <a:picLocks noChangeAspect="1"/>
          </p:cNvPicPr>
          <p:nvPr/>
        </p:nvPicPr>
        <p:blipFill>
          <a:blip r:embed="rId3"/>
          <a:stretch>
            <a:fillRect/>
          </a:stretch>
        </p:blipFill>
        <p:spPr>
          <a:xfrm>
            <a:off x="3295649" y="1868804"/>
            <a:ext cx="6848476" cy="4040601"/>
          </a:xfrm>
          <a:prstGeom prst="rect">
            <a:avLst/>
          </a:prstGeom>
        </p:spPr>
      </p:pic>
    </p:spTree>
    <p:extLst>
      <p:ext uri="{BB962C8B-B14F-4D97-AF65-F5344CB8AC3E}">
        <p14:creationId xmlns:p14="http://schemas.microsoft.com/office/powerpoint/2010/main" val="4124516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ASCII</a:t>
            </a:r>
          </a:p>
        </p:txBody>
      </p:sp>
      <p:pic>
        <p:nvPicPr>
          <p:cNvPr id="7" name="Picture 6">
            <a:extLst>
              <a:ext uri="{FF2B5EF4-FFF2-40B4-BE49-F238E27FC236}">
                <a16:creationId xmlns:a16="http://schemas.microsoft.com/office/drawing/2014/main" id="{7EC1BC82-5C90-0944-A5E4-C76430FBC7F4}"/>
              </a:ext>
            </a:extLst>
          </p:cNvPr>
          <p:cNvPicPr>
            <a:picLocks noChangeAspect="1"/>
          </p:cNvPicPr>
          <p:nvPr/>
        </p:nvPicPr>
        <p:blipFill>
          <a:blip r:embed="rId3"/>
          <a:stretch>
            <a:fillRect/>
          </a:stretch>
        </p:blipFill>
        <p:spPr>
          <a:xfrm>
            <a:off x="2411362" y="1491916"/>
            <a:ext cx="7735289" cy="4905094"/>
          </a:xfrm>
          <a:prstGeom prst="rect">
            <a:avLst/>
          </a:prstGeom>
        </p:spPr>
      </p:pic>
    </p:spTree>
    <p:extLst>
      <p:ext uri="{BB962C8B-B14F-4D97-AF65-F5344CB8AC3E}">
        <p14:creationId xmlns:p14="http://schemas.microsoft.com/office/powerpoint/2010/main" val="30515365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Text File End-Of-Line (EOL) and Encoding</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524953"/>
            <a:ext cx="10515599" cy="5075871"/>
          </a:xfrm>
        </p:spPr>
        <p:txBody>
          <a:bodyPr>
            <a:normAutofit/>
          </a:bodyPr>
          <a:lstStyle/>
          <a:p>
            <a:pPr marL="0" indent="0">
              <a:spcAft>
                <a:spcPts val="600"/>
              </a:spcAft>
              <a:buNone/>
            </a:pPr>
            <a:r>
              <a:rPr lang="en-US" sz="2000" dirty="0"/>
              <a:t>Industry adoption of end-of-line encoding includes: </a:t>
            </a:r>
          </a:p>
          <a:p>
            <a:pPr marL="0" indent="0">
              <a:spcAft>
                <a:spcPts val="600"/>
              </a:spcAft>
              <a:buNone/>
            </a:pPr>
            <a:endParaRPr lang="en-US" sz="2000" dirty="0"/>
          </a:p>
          <a:p>
            <a:pPr marL="0" indent="0">
              <a:spcAft>
                <a:spcPts val="600"/>
              </a:spcAft>
              <a:buNone/>
            </a:pPr>
            <a:r>
              <a:rPr lang="en-US" sz="2000" dirty="0"/>
              <a:t>Windows: 	Both Carriage Return (CR, \r, 0x0d) and Line Feed (LF, \n, 0x0a) together.</a:t>
            </a:r>
          </a:p>
          <a:p>
            <a:pPr marL="0" indent="0">
              <a:spcAft>
                <a:spcPts val="600"/>
              </a:spcAft>
              <a:buNone/>
            </a:pPr>
            <a:r>
              <a:rPr lang="en-US" sz="2000" dirty="0"/>
              <a:t>Unix/Linux/OSX: 	Just Line Feed (LF, \n, 0x0a)</a:t>
            </a:r>
          </a:p>
          <a:p>
            <a:pPr marL="0" indent="0">
              <a:spcAft>
                <a:spcPts val="600"/>
              </a:spcAft>
              <a:buNone/>
            </a:pPr>
            <a:r>
              <a:rPr lang="en-US" sz="2000" dirty="0"/>
              <a:t>Mac (pre-OSX): 	Just Carriage Return (CR, \r, 0x0d)</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r>
              <a:rPr lang="en-US" sz="2000" dirty="0"/>
              <a:t>Article on Windows Notepad supporting non-Windows EOF conventions </a:t>
            </a:r>
            <a:r>
              <a:rPr lang="en-US" sz="2000" dirty="0">
                <a:hlinkClick r:id="rId3"/>
              </a:rPr>
              <a:t>[link]</a:t>
            </a:r>
            <a:endParaRPr lang="en-US" sz="2000" dirty="0"/>
          </a:p>
        </p:txBody>
      </p:sp>
    </p:spTree>
    <p:extLst>
      <p:ext uri="{BB962C8B-B14F-4D97-AF65-F5344CB8AC3E}">
        <p14:creationId xmlns:p14="http://schemas.microsoft.com/office/powerpoint/2010/main" val="14320127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Source Code Indenting and Tabs vs Spaces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490663"/>
            <a:ext cx="10515599" cy="5075871"/>
          </a:xfrm>
        </p:spPr>
        <p:txBody>
          <a:bodyPr>
            <a:normAutofit/>
          </a:bodyPr>
          <a:lstStyle/>
          <a:p>
            <a:pPr marL="0" indent="0">
              <a:spcAft>
                <a:spcPts val="600"/>
              </a:spcAft>
              <a:buNone/>
            </a:pPr>
            <a:r>
              <a:rPr lang="en-US" sz="2000" dirty="0"/>
              <a:t>Source code should be indented consistently in order to promote readability. </a:t>
            </a:r>
          </a:p>
          <a:p>
            <a:pPr marL="0" indent="0">
              <a:spcAft>
                <a:spcPts val="600"/>
              </a:spcAft>
              <a:buNone/>
            </a:pPr>
            <a:r>
              <a:rPr lang="en-US" sz="2000" dirty="0"/>
              <a:t>Tabs versus Spaces has been a holy war among programmers since source files were created:</a:t>
            </a:r>
          </a:p>
          <a:p>
            <a:pPr marL="0" indent="0">
              <a:spcAft>
                <a:spcPts val="600"/>
              </a:spcAft>
              <a:buNone/>
            </a:pPr>
            <a:r>
              <a:rPr lang="en-US" sz="2000" dirty="0"/>
              <a:t>“Should source-code lines be indented using tab characters or space characters? … and if spaces, how many spaces?”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u="sng" dirty="0"/>
              <a:t>Rules:</a:t>
            </a:r>
          </a:p>
          <a:p>
            <a:pPr marL="457200" indent="-457200">
              <a:spcAft>
                <a:spcPts val="600"/>
              </a:spcAft>
              <a:buFont typeface="+mj-lt"/>
              <a:buAutoNum type="arabicPeriod"/>
            </a:pPr>
            <a:r>
              <a:rPr lang="en-US" sz="2000" dirty="0"/>
              <a:t>Be consistent with yourself</a:t>
            </a:r>
          </a:p>
          <a:p>
            <a:pPr marL="457200" indent="-457200">
              <a:spcAft>
                <a:spcPts val="600"/>
              </a:spcAft>
              <a:buFont typeface="+mj-lt"/>
              <a:buAutoNum type="arabicPeriod"/>
            </a:pPr>
            <a:r>
              <a:rPr lang="en-US" sz="2000" dirty="0"/>
              <a:t>Be consistent with your project… and fellow developers on the project</a:t>
            </a:r>
          </a:p>
          <a:p>
            <a:pPr marL="457200" indent="-457200">
              <a:spcAft>
                <a:spcPts val="600"/>
              </a:spcAft>
              <a:buFont typeface="+mj-lt"/>
              <a:buAutoNum type="arabicPeriod"/>
            </a:pPr>
            <a:r>
              <a:rPr lang="en-US" sz="2000" dirty="0"/>
              <a:t>Be consistent with your organization</a:t>
            </a:r>
          </a:p>
          <a:p>
            <a:pPr marL="0" indent="0">
              <a:spcAft>
                <a:spcPts val="600"/>
              </a:spcAft>
              <a:buNone/>
            </a:pPr>
            <a:endParaRPr lang="en-US" sz="2000" dirty="0"/>
          </a:p>
          <a:p>
            <a:pPr marL="0" indent="0">
              <a:spcAft>
                <a:spcPts val="600"/>
              </a:spcAft>
              <a:buNone/>
            </a:pPr>
            <a:r>
              <a:rPr lang="en-US" sz="2000" dirty="0"/>
              <a:t>For this class, please use four spaces and never utilize tabs.</a:t>
            </a:r>
          </a:p>
        </p:txBody>
      </p:sp>
    </p:spTree>
    <p:extLst>
      <p:ext uri="{BB962C8B-B14F-4D97-AF65-F5344CB8AC3E}">
        <p14:creationId xmlns:p14="http://schemas.microsoft.com/office/powerpoint/2010/main" val="13768659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This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Complete Activity List items through item 8 before our next class and be prepared to discuss them </a:t>
            </a:r>
          </a:p>
          <a:p>
            <a:pPr marL="0" indent="0">
              <a:buNone/>
            </a:pPr>
            <a:r>
              <a:rPr lang="en-US" sz="1800" dirty="0"/>
              <a:t> </a:t>
            </a:r>
          </a:p>
          <a:p>
            <a:pPr marL="0" indent="0">
              <a:buNone/>
            </a:pPr>
            <a:r>
              <a:rPr lang="en-US" sz="1800" b="1" dirty="0"/>
              <a:t>Take your name tags with you and bring them back to class through the end of Sprint 2</a:t>
            </a:r>
          </a:p>
        </p:txBody>
      </p:sp>
    </p:spTree>
    <p:extLst>
      <p:ext uri="{BB962C8B-B14F-4D97-AF65-F5344CB8AC3E}">
        <p14:creationId xmlns:p14="http://schemas.microsoft.com/office/powerpoint/2010/main" val="1105412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37222254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&amp; Scrum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3" tooltip="User:Dr ian mitchell (page does not exist)"/>
              </a:rPr>
              <a:t>Dr</a:t>
            </a:r>
            <a:r>
              <a:rPr lang="en-US" dirty="0">
                <a:hlinkClick r:id="rId3" tooltip="User:Dr ian mitchell (page does not exist)"/>
              </a:rPr>
              <a:t> </a:t>
            </a:r>
            <a:r>
              <a:rPr lang="en-US" dirty="0" err="1">
                <a:hlinkClick r:id="rId3" tooltip="User:Dr ian mitchell (page does not exist)"/>
              </a:rPr>
              <a:t>ian</a:t>
            </a:r>
            <a:r>
              <a:rPr lang="en-US" dirty="0">
                <a:hlinkClick r:id="rId3" tooltip="User:Dr ian mitchell (page does not exist)"/>
              </a:rPr>
              <a:t> </a:t>
            </a:r>
            <a:r>
              <a:rPr lang="en-US" dirty="0" err="1">
                <a:hlinkClick r:id="rId3" tooltip="User:Dr ian mitchell (page does not exist)"/>
              </a:rPr>
              <a:t>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2221847" y="2608846"/>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7901EE9-B35E-1246-B87C-60E51728ADB2}"/>
              </a:ext>
            </a:extLst>
          </p:cNvPr>
          <p:cNvSpPr/>
          <p:nvPr/>
        </p:nvSpPr>
        <p:spPr>
          <a:xfrm>
            <a:off x="6548040" y="3052384"/>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17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Syllabus Overview</a:t>
            </a:r>
          </a:p>
        </p:txBody>
      </p:sp>
    </p:spTree>
    <p:extLst>
      <p:ext uri="{BB962C8B-B14F-4D97-AF65-F5344CB8AC3E}">
        <p14:creationId xmlns:p14="http://schemas.microsoft.com/office/powerpoint/2010/main" val="16393371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Programming Assignment 1</a:t>
            </a:r>
          </a:p>
        </p:txBody>
      </p:sp>
    </p:spTree>
    <p:extLst>
      <p:ext uri="{BB962C8B-B14F-4D97-AF65-F5344CB8AC3E}">
        <p14:creationId xmlns:p14="http://schemas.microsoft.com/office/powerpoint/2010/main" val="23755177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Quiz 1 </a:t>
            </a:r>
          </a:p>
        </p:txBody>
      </p:sp>
    </p:spTree>
    <p:extLst>
      <p:ext uri="{BB962C8B-B14F-4D97-AF65-F5344CB8AC3E}">
        <p14:creationId xmlns:p14="http://schemas.microsoft.com/office/powerpoint/2010/main" val="9899951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dirty="0"/>
              <a:t>Complete Activity List items though 10 and be prepared to discuss in our next class</a:t>
            </a:r>
            <a:endParaRPr lang="en-US" sz="1800" dirty="0"/>
          </a:p>
          <a:p>
            <a:endParaRPr lang="en-US" dirty="0"/>
          </a:p>
        </p:txBody>
      </p:sp>
    </p:spTree>
    <p:extLst>
      <p:ext uri="{BB962C8B-B14F-4D97-AF65-F5344CB8AC3E}">
        <p14:creationId xmlns:p14="http://schemas.microsoft.com/office/powerpoint/2010/main" val="34607836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0" indent="0">
              <a:buNone/>
            </a:pPr>
            <a:r>
              <a:rPr lang="en-US" sz="2000" dirty="0"/>
              <a:t>Organize into Scrum teams (10 minutes):</a:t>
            </a:r>
          </a:p>
          <a:p>
            <a:pPr marL="457200" indent="-457200">
              <a:buFont typeface="+mj-lt"/>
              <a:buAutoNum type="arabicPeriod"/>
            </a:pPr>
            <a:r>
              <a:rPr lang="en-US" sz="2000" dirty="0"/>
              <a:t>Split up into “two pizza sized” teams (3-7 people)</a:t>
            </a:r>
          </a:p>
          <a:p>
            <a:pPr marL="457200" indent="-457200">
              <a:buFont typeface="+mj-lt"/>
              <a:buAutoNum type="arabicPeriod"/>
            </a:pPr>
            <a:r>
              <a:rPr lang="en-US" sz="2000" dirty="0"/>
              <a:t>Make sure that the team has a mix of programming experience levels</a:t>
            </a:r>
          </a:p>
          <a:p>
            <a:pPr marL="457200" indent="-457200">
              <a:buFont typeface="+mj-lt"/>
              <a:buAutoNum type="arabicPeriod"/>
            </a:pPr>
            <a:r>
              <a:rPr lang="en-US" sz="2000" dirty="0"/>
              <a:t>MacOS users may want to be on the same team</a:t>
            </a:r>
          </a:p>
          <a:p>
            <a:pPr marL="457200" indent="-457200">
              <a:buFont typeface="+mj-lt"/>
              <a:buAutoNum type="arabicPeriod"/>
            </a:pPr>
            <a:r>
              <a:rPr lang="en-US" sz="2000" dirty="0"/>
              <a:t>Identify a Scrum Master</a:t>
            </a:r>
          </a:p>
          <a:p>
            <a:pPr marL="457200" indent="-457200">
              <a:buFont typeface="+mj-lt"/>
              <a:buAutoNum type="arabicPeriod"/>
            </a:pPr>
            <a:r>
              <a:rPr lang="en-US" sz="2000" dirty="0"/>
              <a:t>Select a adjective/noun team name (i.e. Brown Bears, Backrow Bobcats, etc.)</a:t>
            </a:r>
          </a:p>
          <a:p>
            <a:pPr marL="457200" indent="-457200">
              <a:buFont typeface="+mj-lt"/>
              <a:buAutoNum type="arabicPeriod"/>
            </a:pPr>
            <a:r>
              <a:rPr lang="en-US" sz="2000" dirty="0"/>
              <a:t>Co-locate your team</a:t>
            </a:r>
          </a:p>
          <a:p>
            <a:pPr marL="457200" indent="-457200">
              <a:buFont typeface="+mj-lt"/>
              <a:buAutoNum type="arabicPeriod"/>
            </a:pPr>
            <a:r>
              <a:rPr lang="en-US" sz="2000" dirty="0"/>
              <a:t>Add your team name to your name card</a:t>
            </a:r>
          </a:p>
          <a:p>
            <a:pPr marL="457200" indent="-457200">
              <a:buFont typeface="+mj-lt"/>
              <a:buAutoNum type="arabicPeriod"/>
            </a:pPr>
            <a:r>
              <a:rPr lang="en-US" sz="2000" dirty="0"/>
              <a:t>Take a team picture (with name cards)</a:t>
            </a:r>
          </a:p>
        </p:txBody>
      </p:sp>
    </p:spTree>
    <p:extLst>
      <p:ext uri="{BB962C8B-B14F-4D97-AF65-F5344CB8AC3E}">
        <p14:creationId xmlns:p14="http://schemas.microsoft.com/office/powerpoint/2010/main" val="11979280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0" indent="0">
              <a:buNone/>
            </a:pPr>
            <a:r>
              <a:rPr lang="en-US" sz="2000" dirty="0"/>
              <a:t>As A Scrum Team:</a:t>
            </a:r>
          </a:p>
          <a:p>
            <a:pPr marL="457200" indent="-457200">
              <a:buFont typeface="+mj-lt"/>
              <a:buAutoNum type="arabicPeriod"/>
            </a:pPr>
            <a:r>
              <a:rPr lang="en-US" sz="2000" dirty="0"/>
              <a:t>Discuss the assignment for next class</a:t>
            </a:r>
          </a:p>
          <a:p>
            <a:pPr marL="457200" indent="-457200">
              <a:buFont typeface="+mj-lt"/>
              <a:buAutoNum type="arabicPeriod"/>
            </a:pPr>
            <a:r>
              <a:rPr lang="en-US" sz="2000" dirty="0"/>
              <a:t>Identify two team members (not the Scrum Master) who will each lead the discussion of a OOP Concept starting at 2:34pm</a:t>
            </a:r>
          </a:p>
          <a:p>
            <a:pPr marL="457200" indent="-457200">
              <a:buFont typeface="+mj-lt"/>
              <a:buAutoNum type="arabicPeriod"/>
            </a:pPr>
            <a:r>
              <a:rPr lang="en-US" sz="2000" dirty="0"/>
              <a:t>Discuss “Object-Oriented Programming Concepts &amp; Practices”</a:t>
            </a:r>
          </a:p>
          <a:p>
            <a:pPr marL="457200" indent="-457200">
              <a:buFont typeface="+mj-lt"/>
              <a:buAutoNum type="arabicPeriod"/>
            </a:pPr>
            <a:r>
              <a:rPr lang="en-US" sz="2000" dirty="0"/>
              <a:t>Team report-out by Scrum Master 2:48</a:t>
            </a:r>
          </a:p>
          <a:p>
            <a:pPr marL="0" indent="0">
              <a:buNone/>
            </a:pPr>
            <a:endParaRPr lang="en-US" sz="2000" dirty="0"/>
          </a:p>
          <a:p>
            <a:pPr marL="0" indent="0">
              <a:buNone/>
            </a:pPr>
            <a:r>
              <a:rPr lang="en-US" sz="2000" u="sng" dirty="0"/>
              <a:t>Team Report-out Guidelines</a:t>
            </a:r>
          </a:p>
          <a:p>
            <a:pPr marL="0" indent="0">
              <a:buNone/>
            </a:pPr>
            <a:r>
              <a:rPr lang="en-US" sz="2000" dirty="0"/>
              <a:t>Scrum Master stand up, give your name, your team name, and briefly answer the following questions:</a:t>
            </a:r>
          </a:p>
          <a:p>
            <a:pPr marL="514350" indent="-514350">
              <a:buFont typeface="+mj-lt"/>
              <a:buAutoNum type="alphaLcParenR"/>
            </a:pPr>
            <a:r>
              <a:rPr lang="en-US" sz="2000" dirty="0"/>
              <a:t>What did you accomplish since the last meeting?</a:t>
            </a:r>
          </a:p>
          <a:p>
            <a:pPr marL="514350" indent="-514350">
              <a:buFont typeface="+mj-lt"/>
              <a:buAutoNum type="alphaLcParenR"/>
            </a:pPr>
            <a:r>
              <a:rPr lang="en-US" sz="2000" dirty="0"/>
              <a:t>What will you working on until the next meeting?</a:t>
            </a:r>
          </a:p>
          <a:p>
            <a:pPr marL="514350" indent="-514350">
              <a:buFont typeface="+mj-lt"/>
              <a:buAutoNum type="alphaLcParenR"/>
            </a:pPr>
            <a:r>
              <a:rPr lang="en-US" sz="2000" dirty="0"/>
              <a:t>Is the team committed to completing assignments? All/Most/Some</a:t>
            </a:r>
          </a:p>
          <a:p>
            <a:pPr marL="514350" indent="-514350">
              <a:buFont typeface="+mj-lt"/>
              <a:buAutoNum type="alphaLcParenR"/>
            </a:pPr>
            <a:r>
              <a:rPr lang="en-US" sz="2000" dirty="0"/>
              <a:t>What is getting in your way or keeping you from completing the assignments?</a:t>
            </a:r>
          </a:p>
          <a:p>
            <a:pPr marL="0" indent="0">
              <a:buNone/>
            </a:pPr>
            <a:endParaRPr lang="en-US" sz="2000" dirty="0"/>
          </a:p>
        </p:txBody>
      </p:sp>
    </p:spTree>
    <p:extLst>
      <p:ext uri="{BB962C8B-B14F-4D97-AF65-F5344CB8AC3E}">
        <p14:creationId xmlns:p14="http://schemas.microsoft.com/office/powerpoint/2010/main" val="23212719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3600" dirty="0"/>
              <a:t>Wrap-up and </a:t>
            </a:r>
            <a:br>
              <a:rPr lang="en-US" sz="3600" dirty="0"/>
            </a:br>
            <a:r>
              <a:rPr lang="en-US" sz="3600" dirty="0"/>
              <a:t>Final Questions/Comments</a:t>
            </a:r>
            <a:br>
              <a:rPr lang="en-US" sz="3600" dirty="0"/>
            </a:br>
            <a:br>
              <a:rPr lang="en-US" sz="3600" dirty="0"/>
            </a:br>
            <a:r>
              <a:rPr lang="en-US" sz="2800" b="1" dirty="0"/>
              <a:t>Take your name tags with you and bring them back to class through the end of Sprint 2</a:t>
            </a:r>
            <a:br>
              <a:rPr lang="en-US" sz="2800" b="1" dirty="0"/>
            </a:br>
            <a:endParaRPr lang="en-US" sz="2800" dirty="0"/>
          </a:p>
        </p:txBody>
      </p:sp>
    </p:spTree>
    <p:extLst>
      <p:ext uri="{BB962C8B-B14F-4D97-AF65-F5344CB8AC3E}">
        <p14:creationId xmlns:p14="http://schemas.microsoft.com/office/powerpoint/2010/main" val="4052233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20010962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fontScale="77500" lnSpcReduction="20000"/>
          </a:bodyPr>
          <a:lstStyle/>
          <a:p>
            <a:pPr marL="0" indent="0">
              <a:buNone/>
            </a:pPr>
            <a:r>
              <a:rPr lang="en-US" sz="2200" dirty="0"/>
              <a:t>Agenda for Friday, August 30</a:t>
            </a:r>
            <a:r>
              <a:rPr lang="en-US" sz="2200" baseline="30000" dirty="0"/>
              <a:t>th</a:t>
            </a:r>
            <a:r>
              <a:rPr lang="en-US" sz="2200" dirty="0"/>
              <a:t> from 2 to 2:50pm CST:</a:t>
            </a:r>
          </a:p>
          <a:p>
            <a:pPr marL="457200" indent="-457200">
              <a:buFont typeface="+mj-lt"/>
              <a:buAutoNum type="arabicPeriod"/>
            </a:pPr>
            <a:r>
              <a:rPr lang="en-US" sz="2200" dirty="0"/>
              <a:t>Review Assignment from Last Class</a:t>
            </a:r>
          </a:p>
          <a:p>
            <a:pPr marL="457200" indent="-457200">
              <a:buFont typeface="+mj-lt"/>
              <a:buAutoNum type="arabicPeriod"/>
            </a:pPr>
            <a:r>
              <a:rPr lang="en-US" sz="2200" dirty="0"/>
              <a:t>Friendly Conversation Topic – Text File Encoding Standards</a:t>
            </a:r>
          </a:p>
          <a:p>
            <a:pPr marL="457200" indent="-457200">
              <a:buFont typeface="+mj-lt"/>
              <a:buAutoNum type="arabicPeriod"/>
            </a:pPr>
            <a:r>
              <a:rPr lang="en-US" sz="2200" dirty="0"/>
              <a:t>Q&amp;A: Programming Assignment 1</a:t>
            </a:r>
          </a:p>
          <a:p>
            <a:pPr marL="457200" indent="-457200">
              <a:buFont typeface="+mj-lt"/>
              <a:buAutoNum type="arabicPeriod"/>
            </a:pPr>
            <a:r>
              <a:rPr lang="en-US" sz="2200" dirty="0"/>
              <a:t>Q&amp;A: Quiz 1</a:t>
            </a:r>
          </a:p>
          <a:p>
            <a:pPr marL="457200" indent="-457200">
              <a:buFont typeface="+mj-lt"/>
              <a:buAutoNum type="arabicPeriod"/>
            </a:pPr>
            <a:r>
              <a:rPr lang="en-US" sz="2400" dirty="0"/>
              <a:t>Q&amp;A: Course Syllabus</a:t>
            </a:r>
          </a:p>
          <a:p>
            <a:pPr marL="457200" indent="-457200">
              <a:buFont typeface="+mj-lt"/>
              <a:buAutoNum type="arabicPeriod"/>
            </a:pPr>
            <a:r>
              <a:rPr lang="en-US" sz="2400" dirty="0"/>
              <a:t>Q&amp;A: Programming Assignment 1</a:t>
            </a:r>
          </a:p>
          <a:p>
            <a:pPr marL="457200" indent="-457200">
              <a:buFont typeface="+mj-lt"/>
              <a:buAutoNum type="arabicPeriod"/>
            </a:pPr>
            <a:r>
              <a:rPr lang="en-US" sz="2400" dirty="0"/>
              <a:t>Q&amp;A: Quiz 1 </a:t>
            </a:r>
          </a:p>
          <a:p>
            <a:pPr marL="457200" indent="-457200">
              <a:buFont typeface="+mj-lt"/>
              <a:buAutoNum type="arabicPeriod"/>
            </a:pPr>
            <a:endParaRPr lang="en-US" sz="2200" dirty="0"/>
          </a:p>
          <a:p>
            <a:pPr marL="457200" indent="-457200">
              <a:buFont typeface="+mj-lt"/>
              <a:buAutoNum type="arabicPeriod"/>
            </a:pPr>
            <a:r>
              <a:rPr lang="en-US" sz="2200" dirty="0"/>
              <a:t>Assignment for Next Class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3310584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Assignment for Today</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In preparation for tomorrow's class, I would like to request that you spend a few minutes completing two items:</a:t>
            </a:r>
          </a:p>
          <a:p>
            <a:r>
              <a:rPr lang="en-US" sz="1800" dirty="0"/>
              <a:t>Understand how Blended Learning, Flipped Classroom, and Online class formats relate by reviewing "Blended Learning &amp; Flipped Classroom" </a:t>
            </a:r>
            <a:r>
              <a:rPr lang="en-US" sz="1800" dirty="0">
                <a:hlinkClick r:id="rId2"/>
              </a:rPr>
              <a:t>[video]</a:t>
            </a:r>
            <a:endParaRPr lang="en-US" sz="1800" dirty="0"/>
          </a:p>
          <a:p>
            <a:r>
              <a:rPr lang="en-US" sz="1800" dirty="0"/>
              <a:t>Review “Introduction to Scrum in 7 Minutes” </a:t>
            </a:r>
            <a:r>
              <a:rPr lang="en-US" sz="1800" dirty="0">
                <a:hlinkClick r:id="rId3"/>
              </a:rPr>
              <a:t>[video]</a:t>
            </a:r>
            <a:endParaRPr lang="en-US" sz="1800" b="1" dirty="0"/>
          </a:p>
        </p:txBody>
      </p:sp>
    </p:spTree>
    <p:extLst>
      <p:ext uri="{BB962C8B-B14F-4D97-AF65-F5344CB8AC3E}">
        <p14:creationId xmlns:p14="http://schemas.microsoft.com/office/powerpoint/2010/main" val="38323295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from Last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Activity List items 1 through 10 before our next class and be prepared to discuss them </a:t>
            </a:r>
          </a:p>
          <a:p>
            <a:pPr marL="0" indent="0">
              <a:buNone/>
            </a:pPr>
            <a:r>
              <a:rPr lang="en-US" sz="2000" dirty="0"/>
              <a:t> </a:t>
            </a:r>
          </a:p>
          <a:p>
            <a:pPr marL="0" indent="0">
              <a:buNone/>
            </a:pPr>
            <a:r>
              <a:rPr lang="en-US" sz="2000" b="1" dirty="0"/>
              <a:t>Take your name tags with you and bring them back to class through the end of Sprint 2</a:t>
            </a:r>
          </a:p>
          <a:p>
            <a:pPr marL="0" indent="0">
              <a:buNone/>
            </a:pPr>
            <a:endParaRPr lang="en-US" sz="1800" dirty="0"/>
          </a:p>
          <a:p>
            <a:endParaRPr lang="en-US" dirty="0"/>
          </a:p>
        </p:txBody>
      </p:sp>
    </p:spTree>
    <p:extLst>
      <p:ext uri="{BB962C8B-B14F-4D97-AF65-F5344CB8AC3E}">
        <p14:creationId xmlns:p14="http://schemas.microsoft.com/office/powerpoint/2010/main" val="24231043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Text File Encoding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0" y="1553528"/>
            <a:ext cx="10515599" cy="5075871"/>
          </a:xfrm>
        </p:spPr>
        <p:txBody>
          <a:bodyPr>
            <a:normAutofit/>
          </a:bodyPr>
          <a:lstStyle/>
          <a:p>
            <a:pPr marL="0" indent="0">
              <a:spcAft>
                <a:spcPts val="600"/>
              </a:spcAft>
              <a:buNone/>
            </a:pPr>
            <a:r>
              <a:rPr lang="en-US" sz="2000" dirty="0"/>
              <a:t>ASCII</a:t>
            </a:r>
          </a:p>
          <a:p>
            <a:pPr marL="0" indent="0">
              <a:spcAft>
                <a:spcPts val="600"/>
              </a:spcAft>
              <a:buNone/>
            </a:pPr>
            <a:r>
              <a:rPr lang="en-US" sz="2000" dirty="0"/>
              <a:t>Unicode</a:t>
            </a:r>
          </a:p>
          <a:p>
            <a:pPr marL="0" indent="0">
              <a:spcAft>
                <a:spcPts val="600"/>
              </a:spcAft>
              <a:buNone/>
            </a:pPr>
            <a:r>
              <a:rPr lang="en-US" sz="2000" dirty="0"/>
              <a:t>UTF-8</a:t>
            </a:r>
          </a:p>
          <a:p>
            <a:pPr marL="0" indent="0">
              <a:spcAft>
                <a:spcPts val="600"/>
              </a:spcAft>
              <a:buNone/>
            </a:pPr>
            <a:r>
              <a:rPr lang="en-US" sz="2000" dirty="0"/>
              <a:t>Others</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endParaRPr lang="en-US" sz="2000" dirty="0"/>
          </a:p>
        </p:txBody>
      </p:sp>
      <p:pic>
        <p:nvPicPr>
          <p:cNvPr id="8" name="Picture 7">
            <a:extLst>
              <a:ext uri="{FF2B5EF4-FFF2-40B4-BE49-F238E27FC236}">
                <a16:creationId xmlns:a16="http://schemas.microsoft.com/office/drawing/2014/main" id="{6D419FF6-75F8-44B2-AFA4-ECF14FB72582}"/>
              </a:ext>
            </a:extLst>
          </p:cNvPr>
          <p:cNvPicPr>
            <a:picLocks noChangeAspect="1"/>
          </p:cNvPicPr>
          <p:nvPr/>
        </p:nvPicPr>
        <p:blipFill>
          <a:blip r:embed="rId3"/>
          <a:stretch>
            <a:fillRect/>
          </a:stretch>
        </p:blipFill>
        <p:spPr>
          <a:xfrm>
            <a:off x="3295649" y="1868804"/>
            <a:ext cx="6848476" cy="4040601"/>
          </a:xfrm>
          <a:prstGeom prst="rect">
            <a:avLst/>
          </a:prstGeom>
        </p:spPr>
      </p:pic>
    </p:spTree>
    <p:extLst>
      <p:ext uri="{BB962C8B-B14F-4D97-AF65-F5344CB8AC3E}">
        <p14:creationId xmlns:p14="http://schemas.microsoft.com/office/powerpoint/2010/main" val="1437667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ASCII</a:t>
            </a:r>
          </a:p>
        </p:txBody>
      </p:sp>
      <p:pic>
        <p:nvPicPr>
          <p:cNvPr id="7" name="Picture 6">
            <a:extLst>
              <a:ext uri="{FF2B5EF4-FFF2-40B4-BE49-F238E27FC236}">
                <a16:creationId xmlns:a16="http://schemas.microsoft.com/office/drawing/2014/main" id="{7EC1BC82-5C90-0944-A5E4-C76430FBC7F4}"/>
              </a:ext>
            </a:extLst>
          </p:cNvPr>
          <p:cNvPicPr>
            <a:picLocks noChangeAspect="1"/>
          </p:cNvPicPr>
          <p:nvPr/>
        </p:nvPicPr>
        <p:blipFill>
          <a:blip r:embed="rId3"/>
          <a:stretch>
            <a:fillRect/>
          </a:stretch>
        </p:blipFill>
        <p:spPr>
          <a:xfrm>
            <a:off x="2411362" y="1491916"/>
            <a:ext cx="7735289" cy="4905094"/>
          </a:xfrm>
          <a:prstGeom prst="rect">
            <a:avLst/>
          </a:prstGeom>
        </p:spPr>
      </p:pic>
    </p:spTree>
    <p:extLst>
      <p:ext uri="{BB962C8B-B14F-4D97-AF65-F5344CB8AC3E}">
        <p14:creationId xmlns:p14="http://schemas.microsoft.com/office/powerpoint/2010/main" val="4092286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Text File End-Of-Line (EOL) and Encoding</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524953"/>
            <a:ext cx="10515599" cy="5075871"/>
          </a:xfrm>
        </p:spPr>
        <p:txBody>
          <a:bodyPr>
            <a:normAutofit/>
          </a:bodyPr>
          <a:lstStyle/>
          <a:p>
            <a:pPr marL="0" indent="0">
              <a:spcAft>
                <a:spcPts val="600"/>
              </a:spcAft>
              <a:buNone/>
            </a:pPr>
            <a:r>
              <a:rPr lang="en-US" sz="2000" dirty="0"/>
              <a:t>Industry adoption of end-of-line encoding includes: </a:t>
            </a:r>
          </a:p>
          <a:p>
            <a:pPr marL="0" indent="0">
              <a:spcAft>
                <a:spcPts val="600"/>
              </a:spcAft>
              <a:buNone/>
            </a:pPr>
            <a:endParaRPr lang="en-US" sz="2000" dirty="0"/>
          </a:p>
          <a:p>
            <a:pPr marL="0" indent="0">
              <a:spcAft>
                <a:spcPts val="600"/>
              </a:spcAft>
              <a:buNone/>
            </a:pPr>
            <a:r>
              <a:rPr lang="en-US" sz="2000" dirty="0"/>
              <a:t>Windows: 	Both Carriage Return (CR, \r, 0x0d) and Line Feed (LF, \n, 0x0a) together.</a:t>
            </a:r>
          </a:p>
          <a:p>
            <a:pPr marL="0" indent="0">
              <a:spcAft>
                <a:spcPts val="600"/>
              </a:spcAft>
              <a:buNone/>
            </a:pPr>
            <a:r>
              <a:rPr lang="en-US" sz="2000" dirty="0"/>
              <a:t>Unix/Linux/OSX: 	Just Line Feed (LF, \n, 0x0a)</a:t>
            </a:r>
          </a:p>
          <a:p>
            <a:pPr marL="0" indent="0">
              <a:spcAft>
                <a:spcPts val="600"/>
              </a:spcAft>
              <a:buNone/>
            </a:pPr>
            <a:r>
              <a:rPr lang="en-US" sz="2000" dirty="0"/>
              <a:t>Mac (pre-OSX): 	Just Carriage Return (CR, \r, 0x0d)</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r>
              <a:rPr lang="en-US" sz="2000" dirty="0"/>
              <a:t>Article on Windows Notepad supporting non-Windows EOF conventions </a:t>
            </a:r>
            <a:r>
              <a:rPr lang="en-US" sz="2000" dirty="0">
                <a:hlinkClick r:id="rId3"/>
              </a:rPr>
              <a:t>[link]</a:t>
            </a:r>
            <a:endParaRPr lang="en-US" sz="2000" dirty="0"/>
          </a:p>
        </p:txBody>
      </p:sp>
    </p:spTree>
    <p:extLst>
      <p:ext uri="{BB962C8B-B14F-4D97-AF65-F5344CB8AC3E}">
        <p14:creationId xmlns:p14="http://schemas.microsoft.com/office/powerpoint/2010/main" val="11094583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Source Code Indenting and Tabs vs Spaces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490663"/>
            <a:ext cx="10515599" cy="5075871"/>
          </a:xfrm>
        </p:spPr>
        <p:txBody>
          <a:bodyPr>
            <a:normAutofit/>
          </a:bodyPr>
          <a:lstStyle/>
          <a:p>
            <a:pPr marL="0" indent="0">
              <a:spcAft>
                <a:spcPts val="600"/>
              </a:spcAft>
              <a:buNone/>
            </a:pPr>
            <a:r>
              <a:rPr lang="en-US" sz="2000" dirty="0"/>
              <a:t>Source code should be indented consistently in order to promote readability. </a:t>
            </a:r>
          </a:p>
          <a:p>
            <a:pPr marL="0" indent="0">
              <a:spcAft>
                <a:spcPts val="600"/>
              </a:spcAft>
              <a:buNone/>
            </a:pPr>
            <a:r>
              <a:rPr lang="en-US" sz="2000" dirty="0"/>
              <a:t>Tabs versus Spaces has been a holy war among programmers since source files were created:</a:t>
            </a:r>
          </a:p>
          <a:p>
            <a:pPr marL="0" indent="0">
              <a:spcAft>
                <a:spcPts val="600"/>
              </a:spcAft>
              <a:buNone/>
            </a:pPr>
            <a:r>
              <a:rPr lang="en-US" sz="2000" dirty="0"/>
              <a:t>“Should source-code lines be indented using tab characters or space characters? … and if spaces, how many spaces?”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u="sng" dirty="0"/>
              <a:t>Rules:</a:t>
            </a:r>
          </a:p>
          <a:p>
            <a:pPr marL="457200" indent="-457200">
              <a:spcAft>
                <a:spcPts val="600"/>
              </a:spcAft>
              <a:buFont typeface="+mj-lt"/>
              <a:buAutoNum type="arabicPeriod"/>
            </a:pPr>
            <a:r>
              <a:rPr lang="en-US" sz="2000" dirty="0"/>
              <a:t>Be consistent with yourself</a:t>
            </a:r>
          </a:p>
          <a:p>
            <a:pPr marL="457200" indent="-457200">
              <a:spcAft>
                <a:spcPts val="600"/>
              </a:spcAft>
              <a:buFont typeface="+mj-lt"/>
              <a:buAutoNum type="arabicPeriod"/>
            </a:pPr>
            <a:r>
              <a:rPr lang="en-US" sz="2000" dirty="0"/>
              <a:t>Be consistent with your project… and fellow developers on the project</a:t>
            </a:r>
          </a:p>
          <a:p>
            <a:pPr marL="457200" indent="-457200">
              <a:spcAft>
                <a:spcPts val="600"/>
              </a:spcAft>
              <a:buFont typeface="+mj-lt"/>
              <a:buAutoNum type="arabicPeriod"/>
            </a:pPr>
            <a:r>
              <a:rPr lang="en-US" sz="2000" dirty="0"/>
              <a:t>Be consistent with your organization</a:t>
            </a:r>
          </a:p>
          <a:p>
            <a:pPr marL="0" indent="0">
              <a:spcAft>
                <a:spcPts val="600"/>
              </a:spcAft>
              <a:buNone/>
            </a:pPr>
            <a:endParaRPr lang="en-US" sz="2000" dirty="0"/>
          </a:p>
          <a:p>
            <a:pPr marL="0" indent="0">
              <a:spcAft>
                <a:spcPts val="600"/>
              </a:spcAft>
              <a:buNone/>
            </a:pPr>
            <a:r>
              <a:rPr lang="en-US" sz="2000" dirty="0"/>
              <a:t>For this class, please use four spaces and never utilize tabs.</a:t>
            </a:r>
          </a:p>
        </p:txBody>
      </p:sp>
    </p:spTree>
    <p:extLst>
      <p:ext uri="{BB962C8B-B14F-4D97-AF65-F5344CB8AC3E}">
        <p14:creationId xmlns:p14="http://schemas.microsoft.com/office/powerpoint/2010/main" val="20813522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Programming Assignment 1</a:t>
            </a:r>
          </a:p>
        </p:txBody>
      </p:sp>
    </p:spTree>
    <p:extLst>
      <p:ext uri="{BB962C8B-B14F-4D97-AF65-F5344CB8AC3E}">
        <p14:creationId xmlns:p14="http://schemas.microsoft.com/office/powerpoint/2010/main" val="30046359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Quiz 1</a:t>
            </a:r>
          </a:p>
        </p:txBody>
      </p:sp>
    </p:spTree>
    <p:extLst>
      <p:ext uri="{BB962C8B-B14F-4D97-AF65-F5344CB8AC3E}">
        <p14:creationId xmlns:p14="http://schemas.microsoft.com/office/powerpoint/2010/main" val="97975095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dirty="0"/>
              <a:t>Complete Activity List items though 13 plus </a:t>
            </a:r>
            <a:r>
              <a:rPr lang="en-US" u="sng" dirty="0"/>
              <a:t>complete “version 1” of  Programming Assignment 1</a:t>
            </a:r>
          </a:p>
          <a:p>
            <a:pPr marL="0" indent="0">
              <a:buNone/>
            </a:pPr>
            <a:endParaRPr lang="en-US" sz="1800" dirty="0"/>
          </a:p>
          <a:p>
            <a:pPr marL="0" indent="0">
              <a:buNone/>
            </a:pPr>
            <a:r>
              <a:rPr lang="en-US" sz="1800" b="1" dirty="0"/>
              <a:t>Take your name tags with you and bring them back to class through the end of Sprint 2</a:t>
            </a:r>
          </a:p>
          <a:p>
            <a:pPr marL="0" indent="0">
              <a:buNone/>
            </a:pPr>
            <a:endParaRPr lang="en-US" sz="1800" dirty="0"/>
          </a:p>
          <a:p>
            <a:endParaRPr lang="en-US" dirty="0"/>
          </a:p>
        </p:txBody>
      </p:sp>
    </p:spTree>
    <p:extLst>
      <p:ext uri="{BB962C8B-B14F-4D97-AF65-F5344CB8AC3E}">
        <p14:creationId xmlns:p14="http://schemas.microsoft.com/office/powerpoint/2010/main" val="37277867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fontScale="92500" lnSpcReduction="10000"/>
          </a:bodyPr>
          <a:lstStyle/>
          <a:p>
            <a:pPr marL="0" indent="0">
              <a:buNone/>
            </a:pPr>
            <a:r>
              <a:rPr lang="en-US" sz="2000" dirty="0"/>
              <a:t>As A Scrum Team:</a:t>
            </a:r>
          </a:p>
          <a:p>
            <a:pPr marL="457200" indent="-457200">
              <a:buFont typeface="+mj-lt"/>
              <a:buAutoNum type="arabicPeriod"/>
            </a:pPr>
            <a:r>
              <a:rPr lang="en-US" sz="2000" dirty="0"/>
              <a:t>Continue: Identify two team members (not the Scrum Master) who will each lead the discussion of an OOP Concept</a:t>
            </a:r>
          </a:p>
          <a:p>
            <a:pPr marL="457200" indent="-457200">
              <a:buFont typeface="+mj-lt"/>
              <a:buAutoNum type="arabicPeriod"/>
            </a:pPr>
            <a:r>
              <a:rPr lang="en-US" sz="2000" dirty="0"/>
              <a:t>Discuss Programming Assignment 1 and Quiz 1 in detail</a:t>
            </a:r>
          </a:p>
          <a:p>
            <a:pPr marL="457200" indent="-457200">
              <a:buFont typeface="+mj-lt"/>
              <a:buAutoNum type="arabicPeriod"/>
            </a:pPr>
            <a:r>
              <a:rPr lang="en-US" sz="2000" b="1" dirty="0"/>
              <a:t>Demo Activities List items 9 and 10 to your Scrum Master</a:t>
            </a:r>
          </a:p>
          <a:p>
            <a:pPr marL="457200" indent="-457200">
              <a:buFont typeface="+mj-lt"/>
              <a:buAutoNum type="arabicPeriod"/>
            </a:pPr>
            <a:r>
              <a:rPr lang="en-US" sz="2000" dirty="0"/>
              <a:t>Complete initial DB1 post</a:t>
            </a:r>
          </a:p>
          <a:p>
            <a:pPr marL="457200" indent="-457200">
              <a:buFont typeface="+mj-lt"/>
              <a:buAutoNum type="arabicPeriod"/>
            </a:pPr>
            <a:r>
              <a:rPr lang="en-US" sz="2000" dirty="0"/>
              <a:t>Work on Programming Assignment 1</a:t>
            </a:r>
          </a:p>
          <a:p>
            <a:pPr marL="457200" indent="-457200">
              <a:buFont typeface="+mj-lt"/>
              <a:buAutoNum type="arabicPeriod"/>
            </a:pPr>
            <a:r>
              <a:rPr lang="en-US" sz="2000" dirty="0"/>
              <a:t>Team report out by Scrum Master 2:48</a:t>
            </a:r>
          </a:p>
          <a:p>
            <a:pPr marL="0" indent="0">
              <a:buNone/>
            </a:pPr>
            <a:endParaRPr lang="en-US" sz="2000" dirty="0"/>
          </a:p>
          <a:p>
            <a:pPr marL="0" indent="0">
              <a:buNone/>
            </a:pPr>
            <a:endParaRPr lang="en-US" sz="2000" dirty="0"/>
          </a:p>
          <a:p>
            <a:pPr marL="0" indent="0">
              <a:buNone/>
            </a:pPr>
            <a:r>
              <a:rPr lang="en-US" sz="2000" u="sng" dirty="0"/>
              <a:t>Team Report Out Guidelines</a:t>
            </a:r>
          </a:p>
          <a:p>
            <a:pPr marL="0" indent="0">
              <a:buNone/>
            </a:pPr>
            <a:r>
              <a:rPr lang="en-US" sz="2000" dirty="0"/>
              <a:t>Scrum Master stand up, give your name, your team name, and briefly answer the following questions:</a:t>
            </a:r>
          </a:p>
          <a:p>
            <a:pPr marL="514350" indent="-514350">
              <a:buFont typeface="+mj-lt"/>
              <a:buAutoNum type="alphaLcParenR"/>
            </a:pPr>
            <a:r>
              <a:rPr lang="en-US" sz="2000" dirty="0"/>
              <a:t>What did you accomplish since the last meeting? And what will you be working on until the next meeting?</a:t>
            </a:r>
          </a:p>
          <a:p>
            <a:pPr marL="514350" indent="-514350">
              <a:buFont typeface="+mj-lt"/>
              <a:buAutoNum type="alphaLcParenR"/>
            </a:pPr>
            <a:r>
              <a:rPr lang="en-US" sz="2000" dirty="0"/>
              <a:t>Is the team committed to completing assignments? All/Most/Some</a:t>
            </a:r>
          </a:p>
          <a:p>
            <a:pPr marL="514350" indent="-514350">
              <a:buFont typeface="+mj-lt"/>
              <a:buAutoNum type="alphaLcParenR"/>
            </a:pPr>
            <a:r>
              <a:rPr lang="en-US" sz="2000" dirty="0"/>
              <a:t>What is getting in your way or keeping you from completing the assignments?</a:t>
            </a:r>
          </a:p>
          <a:p>
            <a:pPr marL="0" indent="0">
              <a:buNone/>
            </a:pPr>
            <a:endParaRPr lang="en-US" sz="2000" dirty="0"/>
          </a:p>
        </p:txBody>
      </p:sp>
    </p:spTree>
    <p:extLst>
      <p:ext uri="{BB962C8B-B14F-4D97-AF65-F5344CB8AC3E}">
        <p14:creationId xmlns:p14="http://schemas.microsoft.com/office/powerpoint/2010/main" val="14143134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4121856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Introductions</a:t>
            </a:r>
          </a:p>
        </p:txBody>
      </p:sp>
    </p:spTree>
    <p:extLst>
      <p:ext uri="{BB962C8B-B14F-4D97-AF65-F5344CB8AC3E}">
        <p14:creationId xmlns:p14="http://schemas.microsoft.com/office/powerpoint/2010/main" val="5765663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lnSpcReduction="10000"/>
          </a:bodyPr>
          <a:lstStyle/>
          <a:p>
            <a:pPr marL="0" indent="0">
              <a:buNone/>
            </a:pPr>
            <a:r>
              <a:rPr lang="en-US" sz="2200" dirty="0"/>
              <a:t>Agenda for Wednesday, September 4</a:t>
            </a:r>
            <a:r>
              <a:rPr lang="en-US" sz="2200" baseline="30000" dirty="0"/>
              <a:t>th</a:t>
            </a:r>
            <a:r>
              <a:rPr lang="en-US" sz="2200" dirty="0"/>
              <a:t> from 2 to 2:50pm CST:</a:t>
            </a:r>
          </a:p>
          <a:p>
            <a:pPr marL="457200" indent="-457200">
              <a:buFont typeface="+mj-lt"/>
              <a:buAutoNum type="arabicPeriod"/>
            </a:pPr>
            <a:r>
              <a:rPr lang="en-US" sz="2200" dirty="0"/>
              <a:t>Review Assignment from Last Class</a:t>
            </a:r>
          </a:p>
          <a:p>
            <a:pPr marL="457200" indent="-457200">
              <a:buFont typeface="+mj-lt"/>
              <a:buAutoNum type="arabicPeriod"/>
            </a:pPr>
            <a:r>
              <a:rPr lang="en-US" sz="2200" dirty="0"/>
              <a:t>Friendly Conversation Topic – Source Code Snippets in VS Code</a:t>
            </a:r>
          </a:p>
          <a:p>
            <a:pPr marL="457200" indent="-457200">
              <a:buFont typeface="+mj-lt"/>
              <a:buAutoNum type="arabicPeriod"/>
            </a:pPr>
            <a:r>
              <a:rPr lang="en-US" sz="2200" dirty="0"/>
              <a:t>Q&amp;A: Object-Oriented Programming Concepts and Practices</a:t>
            </a:r>
          </a:p>
          <a:p>
            <a:pPr marL="457200" indent="-457200">
              <a:buFont typeface="+mj-lt"/>
              <a:buAutoNum type="arabicPeriod"/>
            </a:pPr>
            <a:r>
              <a:rPr lang="en-US" sz="2200" dirty="0"/>
              <a:t>Q&amp;A: OOP Patterns</a:t>
            </a:r>
          </a:p>
          <a:p>
            <a:pPr marL="457200" indent="-457200">
              <a:buFont typeface="+mj-lt"/>
              <a:buAutoNum type="arabicPeriod"/>
            </a:pPr>
            <a:r>
              <a:rPr lang="en-US" sz="2200" dirty="0"/>
              <a:t>Discussion: Git &amp; GitHub</a:t>
            </a:r>
          </a:p>
          <a:p>
            <a:pPr marL="457200" indent="-457200">
              <a:buFont typeface="+mj-lt"/>
              <a:buAutoNum type="arabicPeriod"/>
            </a:pPr>
            <a:r>
              <a:rPr lang="en-US" sz="2200" dirty="0"/>
              <a:t>Assignment for Next Class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0682041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from Last Class</a:t>
            </a:r>
          </a:p>
        </p:txBody>
      </p:sp>
      <p:sp>
        <p:nvSpPr>
          <p:cNvPr id="6" name="Content Placeholder 2">
            <a:extLst>
              <a:ext uri="{FF2B5EF4-FFF2-40B4-BE49-F238E27FC236}">
                <a16:creationId xmlns:a16="http://schemas.microsoft.com/office/drawing/2014/main" id="{EF0CCFEB-22C1-494E-8958-99AB2B38C40C}"/>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all Activity List items though 14</a:t>
            </a:r>
          </a:p>
          <a:p>
            <a:pPr marL="0" indent="0">
              <a:buNone/>
            </a:pPr>
            <a:endParaRPr lang="en-US" sz="2000" dirty="0"/>
          </a:p>
          <a:p>
            <a:pPr marL="0" indent="0">
              <a:buNone/>
            </a:pPr>
            <a:r>
              <a:rPr lang="en-US" sz="2000" dirty="0"/>
              <a:t>Be completely comfortable with your ability to complete Activity List items 15 &amp; 16</a:t>
            </a:r>
          </a:p>
          <a:p>
            <a:pPr marL="0" indent="0">
              <a:buNone/>
            </a:pPr>
            <a:endParaRPr lang="en-US" sz="2000" dirty="0"/>
          </a:p>
          <a:p>
            <a:pPr marL="0" indent="0">
              <a:buNone/>
            </a:pPr>
            <a:r>
              <a:rPr lang="en-US" sz="2000" dirty="0"/>
              <a:t>Take your name tags with you and bring them back to class through the end of Sprint 2</a:t>
            </a:r>
          </a:p>
          <a:p>
            <a:pPr marL="0" indent="0">
              <a:buNone/>
            </a:pPr>
            <a:endParaRPr lang="en-US" sz="1800" dirty="0"/>
          </a:p>
          <a:p>
            <a:endParaRPr lang="en-US" dirty="0"/>
          </a:p>
        </p:txBody>
      </p:sp>
    </p:spTree>
    <p:extLst>
      <p:ext uri="{BB962C8B-B14F-4D97-AF65-F5344CB8AC3E}">
        <p14:creationId xmlns:p14="http://schemas.microsoft.com/office/powerpoint/2010/main" val="197896513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Friendly Conversation Topic – </a:t>
            </a:r>
            <a:br>
              <a:rPr lang="en-US" sz="4800" dirty="0"/>
            </a:br>
            <a:r>
              <a:rPr lang="en-US" sz="4800" dirty="0"/>
              <a:t>Source Code Snippets in VS Code</a:t>
            </a:r>
          </a:p>
        </p:txBody>
      </p:sp>
    </p:spTree>
    <p:extLst>
      <p:ext uri="{BB962C8B-B14F-4D97-AF65-F5344CB8AC3E}">
        <p14:creationId xmlns:p14="http://schemas.microsoft.com/office/powerpoint/2010/main" val="19106685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Concepts &amp; Practices</a:t>
            </a:r>
          </a:p>
        </p:txBody>
      </p:sp>
    </p:spTree>
    <p:extLst>
      <p:ext uri="{BB962C8B-B14F-4D97-AF65-F5344CB8AC3E}">
        <p14:creationId xmlns:p14="http://schemas.microsoft.com/office/powerpoint/2010/main" val="13463813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OOP Patterns</a:t>
            </a:r>
          </a:p>
        </p:txBody>
      </p:sp>
    </p:spTree>
    <p:extLst>
      <p:ext uri="{BB962C8B-B14F-4D97-AF65-F5344CB8AC3E}">
        <p14:creationId xmlns:p14="http://schemas.microsoft.com/office/powerpoint/2010/main" val="246359346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Discussion: Git &amp; GitHub</a:t>
            </a:r>
          </a:p>
        </p:txBody>
      </p:sp>
    </p:spTree>
    <p:extLst>
      <p:ext uri="{BB962C8B-B14F-4D97-AF65-F5344CB8AC3E}">
        <p14:creationId xmlns:p14="http://schemas.microsoft.com/office/powerpoint/2010/main" val="359872335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all items on the sprint 1 Activities List with the possible exceptions of Programming Assignment 1 and Quiz 1. You should have a solid start on both items, but It is okay if you need to spend some time over the weekend to complete them.</a:t>
            </a:r>
          </a:p>
          <a:p>
            <a:pPr marL="0" indent="0">
              <a:buNone/>
            </a:pPr>
            <a:endParaRPr lang="en-US" sz="2000" dirty="0"/>
          </a:p>
          <a:p>
            <a:pPr marL="0" indent="0">
              <a:buNone/>
            </a:pPr>
            <a:r>
              <a:rPr lang="en-US" sz="2000" dirty="0"/>
              <a:t>Be ready to Discuss OOP Patterns and to present your team’s Pattern</a:t>
            </a:r>
          </a:p>
          <a:p>
            <a:pPr marL="0" indent="0">
              <a:buNone/>
            </a:pPr>
            <a:endParaRPr lang="en-US" sz="2000" dirty="0"/>
          </a:p>
          <a:p>
            <a:pPr marL="0" indent="0">
              <a:buNone/>
            </a:pPr>
            <a:r>
              <a:rPr lang="en-US" sz="2000" dirty="0"/>
              <a:t>Take your name tags with you and bring them back to class through the end of Sprint 2</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24220398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8"/>
            <a:ext cx="10718950" cy="5463343"/>
          </a:xfrm>
        </p:spPr>
        <p:txBody>
          <a:bodyPr>
            <a:normAutofit/>
          </a:bodyPr>
          <a:lstStyle/>
          <a:p>
            <a:pPr marL="0" indent="0">
              <a:buNone/>
            </a:pPr>
            <a:r>
              <a:rPr lang="en-US" sz="2000" dirty="0"/>
              <a:t>As A Scrum Team:</a:t>
            </a:r>
          </a:p>
          <a:p>
            <a:pPr marL="457200" indent="-457200">
              <a:buFont typeface="+mj-lt"/>
              <a:buAutoNum type="arabicPeriod"/>
            </a:pPr>
            <a:r>
              <a:rPr lang="en-US" sz="2000" dirty="0"/>
              <a:t>Select a person (and a backup) who will briefly describe an OOP Pattern on Friday </a:t>
            </a:r>
          </a:p>
          <a:p>
            <a:pPr marL="457200" indent="-457200">
              <a:buFont typeface="+mj-lt"/>
              <a:buAutoNum type="arabicPeriod"/>
            </a:pPr>
            <a:r>
              <a:rPr lang="en-US" sz="2000" dirty="0"/>
              <a:t>Demonstrate Git &amp; GitHub</a:t>
            </a:r>
          </a:p>
          <a:p>
            <a:pPr marL="457200" indent="-457200">
              <a:buFont typeface="+mj-lt"/>
              <a:buAutoNum type="arabicPeriod"/>
            </a:pPr>
            <a:r>
              <a:rPr lang="en-US" sz="2000" dirty="0"/>
              <a:t>Programming Assignment 1 and Quiz 1</a:t>
            </a:r>
          </a:p>
          <a:p>
            <a:pPr marL="457200" indent="-457200">
              <a:buFont typeface="+mj-lt"/>
              <a:buAutoNum type="arabicPeriod"/>
            </a:pPr>
            <a:r>
              <a:rPr lang="en-US" sz="2000" dirty="0"/>
              <a:t>Team report out by Scrum Master 3:48</a:t>
            </a:r>
          </a:p>
          <a:p>
            <a:pPr marL="0" indent="0">
              <a:buNone/>
            </a:pPr>
            <a:endParaRPr lang="en-US" sz="2000" dirty="0"/>
          </a:p>
          <a:p>
            <a:pPr marL="0" indent="0">
              <a:buNone/>
            </a:pPr>
            <a:endParaRPr lang="en-US" sz="2000" dirty="0"/>
          </a:p>
          <a:p>
            <a:pPr marL="0" indent="0">
              <a:buNone/>
            </a:pPr>
            <a:r>
              <a:rPr lang="en-US" sz="2000" u="sng" dirty="0"/>
              <a:t>Team Report Out Guidelines</a:t>
            </a:r>
          </a:p>
          <a:p>
            <a:pPr marL="0" indent="0">
              <a:buNone/>
            </a:pPr>
            <a:r>
              <a:rPr lang="en-US" sz="2000" dirty="0"/>
              <a:t>Scrum Master stand up, give your name, your team name, and briefly answer the following questions:</a:t>
            </a:r>
          </a:p>
          <a:p>
            <a:pPr marL="514350" indent="-514350">
              <a:buFont typeface="+mj-lt"/>
              <a:buAutoNum type="alphaLcParenR"/>
            </a:pPr>
            <a:r>
              <a:rPr lang="en-US" sz="2000" dirty="0"/>
              <a:t>What did you accomplish since the last meeting? And what will you be working on until the next meeting?</a:t>
            </a:r>
          </a:p>
          <a:p>
            <a:pPr marL="514350" indent="-514350">
              <a:buFont typeface="+mj-lt"/>
              <a:buAutoNum type="alphaLcParenR"/>
            </a:pPr>
            <a:r>
              <a:rPr lang="en-US" sz="2000" dirty="0"/>
              <a:t>Is the team committed to completing assignments? All/Most/Some</a:t>
            </a:r>
          </a:p>
          <a:p>
            <a:pPr marL="514350" indent="-514350">
              <a:buFont typeface="+mj-lt"/>
              <a:buAutoNum type="alphaLcParenR"/>
            </a:pPr>
            <a:r>
              <a:rPr lang="en-US" sz="2000" dirty="0"/>
              <a:t>What is getting in your way or keeping you from completing the assignments?</a:t>
            </a:r>
          </a:p>
          <a:p>
            <a:pPr marL="0" indent="0">
              <a:buNone/>
            </a:pPr>
            <a:endParaRPr lang="en-US" sz="2000" dirty="0"/>
          </a:p>
        </p:txBody>
      </p:sp>
    </p:spTree>
    <p:extLst>
      <p:ext uri="{BB962C8B-B14F-4D97-AF65-F5344CB8AC3E}">
        <p14:creationId xmlns:p14="http://schemas.microsoft.com/office/powerpoint/2010/main" val="83468338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247842045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a:bodyPr>
          <a:lstStyle/>
          <a:p>
            <a:pPr marL="0" indent="0">
              <a:buNone/>
            </a:pPr>
            <a:r>
              <a:rPr lang="en-US" sz="2200" dirty="0"/>
              <a:t>Agenda for Friday, September 6</a:t>
            </a:r>
            <a:r>
              <a:rPr lang="en-US" sz="2200" baseline="30000" dirty="0"/>
              <a:t>th</a:t>
            </a:r>
            <a:r>
              <a:rPr lang="en-US" sz="2200" dirty="0"/>
              <a:t> from 2 to 2:50pm CST:</a:t>
            </a:r>
          </a:p>
          <a:p>
            <a:pPr marL="457200" indent="-457200">
              <a:buFont typeface="+mj-lt"/>
              <a:buAutoNum type="arabicPeriod"/>
            </a:pPr>
            <a:r>
              <a:rPr lang="en-US" sz="2200" dirty="0"/>
              <a:t>Review Assignment from Last Class</a:t>
            </a:r>
          </a:p>
          <a:p>
            <a:pPr marL="457200" indent="-457200">
              <a:buFont typeface="+mj-lt"/>
              <a:buAutoNum type="arabicPeriod"/>
            </a:pPr>
            <a:r>
              <a:rPr lang="en-US" sz="2200" dirty="0"/>
              <a:t>Friendly Conversation Topic – One Space or Two Spaces After a Period?</a:t>
            </a:r>
          </a:p>
          <a:p>
            <a:pPr marL="457200" indent="-457200">
              <a:buFont typeface="+mj-lt"/>
              <a:buAutoNum type="arabicPeriod"/>
            </a:pPr>
            <a:r>
              <a:rPr lang="en-US" sz="2200" dirty="0"/>
              <a:t>Q&amp;A: Object-Oriented Programming Concepts and Practices</a:t>
            </a:r>
          </a:p>
          <a:p>
            <a:pPr marL="457200" indent="-457200">
              <a:buFont typeface="+mj-lt"/>
              <a:buAutoNum type="arabicPeriod"/>
            </a:pPr>
            <a:r>
              <a:rPr lang="en-US" sz="2200" dirty="0"/>
              <a:t>Discussion: OOP Patterns</a:t>
            </a:r>
          </a:p>
          <a:p>
            <a:pPr marL="457200" indent="-457200">
              <a:buFont typeface="+mj-lt"/>
              <a:buAutoNum type="arabicPeriod"/>
            </a:pPr>
            <a:r>
              <a:rPr lang="en-US" sz="2200" dirty="0"/>
              <a:t>Assignment for Next Class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06025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Today’s Introductions  – Name Card plus Fun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736810"/>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fill out a name card...</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followed by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in the upper right-hand corner to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Also place a “A” by the number if you are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Leave a little space at the bottom so that you can add your Scrum team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612958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from Last Class</a:t>
            </a:r>
          </a:p>
        </p:txBody>
      </p:sp>
      <p:sp>
        <p:nvSpPr>
          <p:cNvPr id="6" name="Content Placeholder 2">
            <a:extLst>
              <a:ext uri="{FF2B5EF4-FFF2-40B4-BE49-F238E27FC236}">
                <a16:creationId xmlns:a16="http://schemas.microsoft.com/office/drawing/2014/main" id="{EF0CCFEB-22C1-494E-8958-99AB2B38C40C}"/>
              </a:ext>
            </a:extLst>
          </p:cNvPr>
          <p:cNvSpPr>
            <a:spLocks noGrp="1"/>
          </p:cNvSpPr>
          <p:nvPr>
            <p:ph idx="1"/>
          </p:nvPr>
        </p:nvSpPr>
        <p:spPr>
          <a:xfrm>
            <a:off x="838200" y="1654444"/>
            <a:ext cx="10515600" cy="4522519"/>
          </a:xfrm>
        </p:spPr>
        <p:txBody>
          <a:bodyPr>
            <a:normAutofit/>
          </a:bodyPr>
          <a:lstStyle/>
          <a:p>
            <a:pPr marL="0" indent="0">
              <a:buNone/>
            </a:pPr>
            <a:r>
              <a:rPr lang="en-US" sz="2000" dirty="0"/>
              <a:t>Complete all items on the sprint 1 Activities List with the possible exceptions of Programming Assignment 1 and Quiz 1. You should have a solid start on both items, but It is okay if you need to spend some time over the weekend to complete them.</a:t>
            </a:r>
          </a:p>
          <a:p>
            <a:pPr marL="0" indent="0">
              <a:buNone/>
            </a:pPr>
            <a:endParaRPr lang="en-US" sz="2000" dirty="0"/>
          </a:p>
          <a:p>
            <a:pPr marL="0" indent="0">
              <a:buNone/>
            </a:pPr>
            <a:r>
              <a:rPr lang="en-US" sz="2000" dirty="0"/>
              <a:t>Be ready to Discuss OOP Patterns and to present your team’s Pattern</a:t>
            </a:r>
          </a:p>
          <a:p>
            <a:pPr marL="0" indent="0">
              <a:buNone/>
            </a:pPr>
            <a:endParaRPr lang="en-US" sz="2000" dirty="0"/>
          </a:p>
          <a:p>
            <a:pPr marL="0" indent="0">
              <a:buNone/>
            </a:pPr>
            <a:r>
              <a:rPr lang="en-US" sz="2000" dirty="0"/>
              <a:t>Take your name tags with you and bring them back to class through the end of Sprint 2</a:t>
            </a:r>
          </a:p>
          <a:p>
            <a:pPr marL="0" indent="0">
              <a:buNone/>
            </a:pPr>
            <a:endParaRPr lang="en-US" sz="1800" dirty="0"/>
          </a:p>
          <a:p>
            <a:endParaRPr lang="en-US" dirty="0"/>
          </a:p>
        </p:txBody>
      </p:sp>
    </p:spTree>
    <p:extLst>
      <p:ext uri="{BB962C8B-B14F-4D97-AF65-F5344CB8AC3E}">
        <p14:creationId xmlns:p14="http://schemas.microsoft.com/office/powerpoint/2010/main" val="367227364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96683" y="3025490"/>
            <a:ext cx="9198634" cy="807019"/>
          </a:xfrm>
        </p:spPr>
        <p:txBody>
          <a:bodyPr anchor="ctr">
            <a:normAutofit fontScale="90000"/>
          </a:bodyPr>
          <a:lstStyle/>
          <a:p>
            <a:r>
              <a:rPr lang="en-US" sz="4800" dirty="0"/>
              <a:t>One Space or Two Spaces After a Period?</a:t>
            </a:r>
          </a:p>
        </p:txBody>
      </p:sp>
    </p:spTree>
    <p:extLst>
      <p:ext uri="{BB962C8B-B14F-4D97-AF65-F5344CB8AC3E}">
        <p14:creationId xmlns:p14="http://schemas.microsoft.com/office/powerpoint/2010/main" val="241981049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Only One Space After a Period</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599" cy="5075871"/>
          </a:xfrm>
        </p:spPr>
        <p:txBody>
          <a:bodyPr>
            <a:normAutofit/>
          </a:bodyPr>
          <a:lstStyle/>
          <a:p>
            <a:pPr marL="0" indent="0">
              <a:spcAft>
                <a:spcPts val="600"/>
              </a:spcAft>
              <a:buNone/>
            </a:pPr>
            <a:r>
              <a:rPr lang="en-US" sz="2000" dirty="0"/>
              <a:t>Rule: Utilize one space after a period or similar punctuation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dirty="0"/>
              <a:t>Proportional based fonts like Helvetica and Times were designed to have the most visually appealing amount of space after the period. </a:t>
            </a:r>
          </a:p>
        </p:txBody>
      </p:sp>
    </p:spTree>
    <p:extLst>
      <p:ext uri="{BB962C8B-B14F-4D97-AF65-F5344CB8AC3E}">
        <p14:creationId xmlns:p14="http://schemas.microsoft.com/office/powerpoint/2010/main" val="208540116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Friendly Conversation Topic – </a:t>
            </a:r>
            <a:br>
              <a:rPr lang="en-US" sz="4800" dirty="0"/>
            </a:br>
            <a:r>
              <a:rPr lang="en-US" sz="4800" dirty="0"/>
              <a:t>Source Code Snippets in VS Code</a:t>
            </a:r>
          </a:p>
        </p:txBody>
      </p:sp>
    </p:spTree>
    <p:extLst>
      <p:ext uri="{BB962C8B-B14F-4D97-AF65-F5344CB8AC3E}">
        <p14:creationId xmlns:p14="http://schemas.microsoft.com/office/powerpoint/2010/main" val="365962165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Q&amp;A: Concepts &amp; Practices</a:t>
            </a:r>
          </a:p>
        </p:txBody>
      </p:sp>
    </p:spTree>
    <p:extLst>
      <p:ext uri="{BB962C8B-B14F-4D97-AF65-F5344CB8AC3E}">
        <p14:creationId xmlns:p14="http://schemas.microsoft.com/office/powerpoint/2010/main" val="223844899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Discussion: OOP Patterns</a:t>
            </a:r>
            <a:br>
              <a:rPr lang="en-US" sz="4800" dirty="0"/>
            </a:br>
            <a:br>
              <a:rPr lang="en-US" sz="4800" dirty="0"/>
            </a:br>
            <a:r>
              <a:rPr lang="en-US" sz="4800" dirty="0"/>
              <a:t>(Who are the Gang of Four?)</a:t>
            </a:r>
          </a:p>
        </p:txBody>
      </p:sp>
    </p:spTree>
    <p:extLst>
      <p:ext uri="{BB962C8B-B14F-4D97-AF65-F5344CB8AC3E}">
        <p14:creationId xmlns:p14="http://schemas.microsoft.com/office/powerpoint/2010/main" val="6458688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175767485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Sprint 1 Assignments &amp; Activity List Items are due this Sunday.</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349767810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Scrum Team:</a:t>
            </a:r>
          </a:p>
          <a:p>
            <a:pPr marL="457200" indent="-457200">
              <a:buFont typeface="+mj-lt"/>
              <a:buAutoNum type="arabicPeriod"/>
            </a:pPr>
            <a:r>
              <a:rPr lang="en-US" sz="2000" dirty="0"/>
              <a:t>Select a Scrum Master for Sprint 2</a:t>
            </a:r>
          </a:p>
          <a:p>
            <a:pPr marL="457200" indent="-457200">
              <a:buFont typeface="+mj-lt"/>
              <a:buAutoNum type="arabicPeriod"/>
            </a:pPr>
            <a:r>
              <a:rPr lang="en-US" sz="2000" dirty="0"/>
              <a:t>Programming Assignment 1 and Quiz 1</a:t>
            </a:r>
          </a:p>
          <a:p>
            <a:pPr marL="457200" indent="-457200">
              <a:buFont typeface="+mj-lt"/>
              <a:buAutoNum type="arabicPeriod"/>
            </a:pPr>
            <a:r>
              <a:rPr lang="en-US" sz="2000" dirty="0"/>
              <a:t>Team report out by new Scrum Master at 2:48</a:t>
            </a:r>
          </a:p>
          <a:p>
            <a:pPr marL="0" indent="0">
              <a:buNone/>
            </a:pPr>
            <a:endParaRPr lang="en-US" sz="2000" dirty="0"/>
          </a:p>
          <a:p>
            <a:pPr marL="0" indent="0">
              <a:buNone/>
            </a:pPr>
            <a:endParaRPr lang="en-US" sz="2000" dirty="0"/>
          </a:p>
          <a:p>
            <a:pPr marL="0" indent="0">
              <a:buNone/>
            </a:pPr>
            <a:endParaRPr lang="en-US" sz="2000" dirty="0"/>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stand up, give your name, your team name,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360273451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9290421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Introductions – Discussion Board 1</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429033"/>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use this discussion forum to introduce yourself and to learn about your classmates.</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post a message which includes the following information:</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Your Full Name / Preferred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little about your Family, Home, and College background</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Likely programming environment that you will be utilizing... do you have access to a Windows 10 environment?</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Hobby or Special Interest</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Top two or three things you would like to get out of this class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couple of times during the week would be most convenient for you to participate in a Live Lecture &amp; Discussion session and/or to meet (virtually) with a small group of classmates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Fun Fact about yourself</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post your initial submission by the end of the day Sunday (11:59pm) and respond to one or more of your classmates' posts by the end of the day the following Sunday.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7710123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Presenter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give at least one demo of their work during the semester.</a:t>
            </a:r>
          </a:p>
          <a:p>
            <a:pPr marL="0" indent="0">
              <a:buNone/>
            </a:pPr>
            <a:r>
              <a:rPr lang="en-US" sz="2400" dirty="0"/>
              <a:t>Your demo can include any or all of the following:</a:t>
            </a:r>
          </a:p>
          <a:p>
            <a:r>
              <a:rPr lang="en-US" sz="2400" dirty="0"/>
              <a:t>A 2 to 5 minute activity</a:t>
            </a:r>
          </a:p>
          <a:p>
            <a:r>
              <a:rPr lang="en-US" sz="2400" dirty="0"/>
              <a:t>Where you show your application running</a:t>
            </a:r>
          </a:p>
          <a:p>
            <a:r>
              <a:rPr lang="en-US" sz="2400" dirty="0"/>
              <a:t>Comment on your implementation</a:t>
            </a:r>
          </a:p>
          <a:p>
            <a:r>
              <a:rPr lang="en-US" sz="2400" dirty="0"/>
              <a:t>Show the source code</a:t>
            </a:r>
          </a:p>
          <a:p>
            <a:r>
              <a:rPr lang="en-US" sz="2400" dirty="0"/>
              <a:t>Explain how you organized the code</a:t>
            </a:r>
          </a:p>
          <a:p>
            <a:r>
              <a:rPr lang="en-US" sz="2400" dirty="0"/>
              <a:t>Talk about any challenges</a:t>
            </a:r>
          </a:p>
          <a:p>
            <a:r>
              <a:rPr lang="en-US" sz="2400" dirty="0"/>
              <a:t>You should not prepare slides or a presentation</a:t>
            </a:r>
          </a:p>
        </p:txBody>
      </p:sp>
    </p:spTree>
    <p:extLst>
      <p:ext uri="{BB962C8B-B14F-4D97-AF65-F5344CB8AC3E}">
        <p14:creationId xmlns:p14="http://schemas.microsoft.com/office/powerpoint/2010/main" val="52332210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Listener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be listening to many demos during the semester.</a:t>
            </a:r>
          </a:p>
          <a:p>
            <a:pPr marL="0" indent="0">
              <a:buNone/>
            </a:pPr>
            <a:r>
              <a:rPr lang="en-US" sz="2400" dirty="0"/>
              <a:t>Your responsibilities during the demo is:</a:t>
            </a:r>
          </a:p>
          <a:p>
            <a:r>
              <a:rPr lang="en-US" sz="2400" dirty="0"/>
              <a:t>Actively listen and watch what is being demoed</a:t>
            </a:r>
          </a:p>
          <a:p>
            <a:r>
              <a:rPr lang="en-US" sz="2400" dirty="0"/>
              <a:t>Come up with an meaning yet easy to answer question</a:t>
            </a:r>
          </a:p>
          <a:p>
            <a:r>
              <a:rPr lang="en-US" sz="2400" dirty="0"/>
              <a:t>During or after the demo ask your question if the presenter does not get “sufficient” questions from other listeners</a:t>
            </a:r>
          </a:p>
          <a:p>
            <a:r>
              <a:rPr lang="en-US" sz="2400" dirty="0"/>
              <a:t>Do not ask hard question or attempt to review the presenters code</a:t>
            </a:r>
          </a:p>
          <a:p>
            <a:r>
              <a:rPr lang="en-US" sz="2400" dirty="0"/>
              <a:t>Clap for the presenter at the end of the demo and thank them for presenting</a:t>
            </a:r>
          </a:p>
          <a:p>
            <a:r>
              <a:rPr lang="en-US" sz="2400" dirty="0"/>
              <a:t>If you have a hard question or want to make a recommendation, do it later and in private</a:t>
            </a:r>
          </a:p>
        </p:txBody>
      </p:sp>
    </p:spTree>
    <p:extLst>
      <p:ext uri="{BB962C8B-B14F-4D97-AF65-F5344CB8AC3E}">
        <p14:creationId xmlns:p14="http://schemas.microsoft.com/office/powerpoint/2010/main" val="55079216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Javadoc </a:t>
            </a:r>
            <a:r>
              <a:rPr lang="en-US" dirty="0">
                <a:hlinkClick r:id="rId2"/>
              </a:rPr>
              <a:t>[link]</a:t>
            </a:r>
            <a:endParaRPr lang="en-US" dirty="0"/>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dirty="0"/>
              <a:t>History:</a:t>
            </a:r>
          </a:p>
          <a:p>
            <a:pPr marL="0" indent="0">
              <a:buNone/>
            </a:pPr>
            <a:r>
              <a:rPr lang="en-US" dirty="0"/>
              <a:t>Javadoc was an early Java language </a:t>
            </a:r>
            <a:r>
              <a:rPr lang="en-US" dirty="0">
                <a:hlinkClick r:id="rId3" tooltip="Documentation generator"/>
              </a:rPr>
              <a:t>documentation generator</a:t>
            </a:r>
            <a:r>
              <a:rPr lang="en-US" dirty="0"/>
              <a:t>.</a:t>
            </a:r>
            <a:r>
              <a:rPr lang="en-US" baseline="30000" dirty="0">
                <a:hlinkClick r:id="rId4"/>
              </a:rPr>
              <a:t>[5]</a:t>
            </a:r>
            <a:r>
              <a:rPr lang="en-US" dirty="0"/>
              <a:t> Prior to the use of documentation generators it was customary to use technical writers who would typically write only standalone documentation for the software,</a:t>
            </a:r>
            <a:r>
              <a:rPr lang="en-US" baseline="30000" dirty="0">
                <a:hlinkClick r:id="rId5"/>
              </a:rPr>
              <a:t>[6]</a:t>
            </a:r>
            <a:r>
              <a:rPr lang="en-US" dirty="0"/>
              <a:t> but it was much harder to keep this documentation in sync with the software itself.</a:t>
            </a:r>
          </a:p>
          <a:p>
            <a:pPr marL="0" indent="0">
              <a:buNone/>
            </a:pPr>
            <a:endParaRPr lang="en-US" sz="2000" dirty="0"/>
          </a:p>
        </p:txBody>
      </p:sp>
    </p:spTree>
    <p:extLst>
      <p:ext uri="{BB962C8B-B14F-4D97-AF65-F5344CB8AC3E}">
        <p14:creationId xmlns:p14="http://schemas.microsoft.com/office/powerpoint/2010/main" val="308028457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Start, Stop, Continue Retrospective Feedback Model</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601" cy="4486275"/>
          </a:xfrm>
        </p:spPr>
        <p:txBody>
          <a:bodyPr>
            <a:normAutofit/>
          </a:bodyPr>
          <a:lstStyle/>
          <a:p>
            <a:pPr marL="0" indent="0">
              <a:spcAft>
                <a:spcPts val="600"/>
              </a:spcAft>
              <a:buNone/>
            </a:pPr>
            <a:r>
              <a:rPr lang="en-US" b="1" u="sng" dirty="0"/>
              <a:t>Continue</a:t>
            </a:r>
            <a:r>
              <a:rPr lang="en-US" dirty="0"/>
              <a:t>: What is working in the class? Something that we should make sure that we continue to do. </a:t>
            </a:r>
          </a:p>
          <a:p>
            <a:pPr marL="0" indent="0">
              <a:spcAft>
                <a:spcPts val="600"/>
              </a:spcAft>
              <a:buNone/>
            </a:pPr>
            <a:r>
              <a:rPr lang="en-US" b="1" u="sng" dirty="0"/>
              <a:t>Start</a:t>
            </a:r>
            <a:r>
              <a:rPr lang="en-US" dirty="0"/>
              <a:t>: What is something that would be nice to do in the class that we are not doing now? Maybe something that you have seen work well in other classes. </a:t>
            </a:r>
          </a:p>
          <a:p>
            <a:pPr marL="0" indent="0">
              <a:spcAft>
                <a:spcPts val="600"/>
              </a:spcAft>
              <a:buNone/>
            </a:pPr>
            <a:r>
              <a:rPr lang="en-US" b="1" u="sng" dirty="0"/>
              <a:t>Stop</a:t>
            </a:r>
            <a:r>
              <a:rPr lang="en-US" dirty="0"/>
              <a:t>: What is not working in the class? Something that we should stop doing. </a:t>
            </a:r>
          </a:p>
        </p:txBody>
      </p:sp>
    </p:spTree>
    <p:extLst>
      <p:ext uri="{BB962C8B-B14F-4D97-AF65-F5344CB8AC3E}">
        <p14:creationId xmlns:p14="http://schemas.microsoft.com/office/powerpoint/2010/main" val="128197099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F2C5635-17FA-43E9-8DC0-B1BC5391FAF2}"/>
              </a:ext>
            </a:extLst>
          </p:cNvPr>
          <p:cNvPicPr>
            <a:picLocks noChangeAspect="1"/>
          </p:cNvPicPr>
          <p:nvPr/>
        </p:nvPicPr>
        <p:blipFill>
          <a:blip r:embed="rId3"/>
          <a:stretch>
            <a:fillRect/>
          </a:stretch>
        </p:blipFill>
        <p:spPr>
          <a:xfrm>
            <a:off x="3328987" y="2324100"/>
            <a:ext cx="5534025" cy="2209800"/>
          </a:xfrm>
          <a:prstGeom prst="rect">
            <a:avLst/>
          </a:prstGeom>
        </p:spPr>
      </p:pic>
    </p:spTree>
    <p:extLst>
      <p:ext uri="{BB962C8B-B14F-4D97-AF65-F5344CB8AC3E}">
        <p14:creationId xmlns:p14="http://schemas.microsoft.com/office/powerpoint/2010/main" val="142270910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DE0F57-6E08-4E00-A5B7-1C1604074CFD}"/>
              </a:ext>
            </a:extLst>
          </p:cNvPr>
          <p:cNvPicPr>
            <a:picLocks noChangeAspect="1"/>
          </p:cNvPicPr>
          <p:nvPr/>
        </p:nvPicPr>
        <p:blipFill>
          <a:blip r:embed="rId2"/>
          <a:stretch>
            <a:fillRect/>
          </a:stretch>
        </p:blipFill>
        <p:spPr>
          <a:xfrm>
            <a:off x="252412" y="642937"/>
            <a:ext cx="11687175" cy="5572125"/>
          </a:xfrm>
          <a:prstGeom prst="rect">
            <a:avLst/>
          </a:prstGeom>
        </p:spPr>
      </p:pic>
    </p:spTree>
    <p:extLst>
      <p:ext uri="{BB962C8B-B14F-4D97-AF65-F5344CB8AC3E}">
        <p14:creationId xmlns:p14="http://schemas.microsoft.com/office/powerpoint/2010/main" val="4112957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recently relocated from Davenport, IA to Chicago area</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p:txBody>
      </p:sp>
    </p:spTree>
    <p:extLst>
      <p:ext uri="{BB962C8B-B14F-4D97-AF65-F5344CB8AC3E}">
        <p14:creationId xmlns:p14="http://schemas.microsoft.com/office/powerpoint/2010/main" val="2715834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3416318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315</TotalTime>
  <Words>4319</Words>
  <Application>Microsoft Macintosh PowerPoint</Application>
  <PresentationFormat>Widescreen</PresentationFormat>
  <Paragraphs>515</Paragraphs>
  <Slides>75</Slides>
  <Notes>58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75</vt:i4>
      </vt:variant>
    </vt:vector>
  </HeadingPairs>
  <TitlesOfParts>
    <vt:vector size="81" baseType="lpstr">
      <vt:lpstr>Arial</vt:lpstr>
      <vt:lpstr>Calibri</vt:lpstr>
      <vt:lpstr>Calibri Light</vt:lpstr>
      <vt:lpstr>Symbol</vt:lpstr>
      <vt:lpstr>Wingdings</vt:lpstr>
      <vt:lpstr>Office Theme</vt:lpstr>
      <vt:lpstr>Object-Oriented Programming Discussion, Lecture, &amp; Lab Eric Pogue</vt:lpstr>
      <vt:lpstr>Welcome!</vt:lpstr>
      <vt:lpstr>Today’s Friendly Conversation topic</vt:lpstr>
      <vt:lpstr>Assignment for Today</vt:lpstr>
      <vt:lpstr>Introductions</vt:lpstr>
      <vt:lpstr>Today’s Introductions  – Name Card plus Fun Fact</vt:lpstr>
      <vt:lpstr>Introductions – Discussion Board 1</vt:lpstr>
      <vt:lpstr>Introductions</vt:lpstr>
      <vt:lpstr>PowerPoint Presentation</vt:lpstr>
      <vt:lpstr>Welcome &amp; Introductions</vt:lpstr>
      <vt:lpstr>Blended Learning &amp; Flipped Classroom form "Blended Learning &amp; Flipped Classroom" video</vt:lpstr>
      <vt:lpstr>Course Overview</vt:lpstr>
      <vt:lpstr>Syllabus Overview</vt:lpstr>
      <vt:lpstr>Preview of Weeks 1&amp;2 /  Sprint 1 Activities List &amp; Assignments</vt:lpstr>
      <vt:lpstr>Assignment for Next Class</vt:lpstr>
      <vt:lpstr>Lab</vt:lpstr>
      <vt:lpstr>PowerPoint Presentation</vt:lpstr>
      <vt:lpstr>Scrum Discussion from Introduction to Scrum - 7 Minutes YouTube video [link]</vt:lpstr>
      <vt:lpstr>Recall Blended Learning &amp; Flipped Classroom</vt:lpstr>
      <vt:lpstr>Lab (continued)</vt:lpstr>
      <vt:lpstr>Introductions – Name Cards plus Interesting Fact</vt:lpstr>
      <vt:lpstr>Wrap-up and  Final Questions/Comments  Any Volunteers to try to set up GitHub  using Office 365 Login Credentials? … stop up after class. </vt:lpstr>
      <vt:lpstr>End of Session</vt:lpstr>
      <vt:lpstr>Object-Oriented Programming Discussion, Lecture, &amp; Lab Eric Pogue</vt:lpstr>
      <vt:lpstr>Text File Encoding Standards</vt:lpstr>
      <vt:lpstr>ASCII</vt:lpstr>
      <vt:lpstr>Text File End-Of-Line (EOL) and Encoding</vt:lpstr>
      <vt:lpstr>Source Code Indenting and Tabs vs Spaces</vt:lpstr>
      <vt:lpstr>Assignment for This Class</vt:lpstr>
      <vt:lpstr>Scrum &amp; Scrum Roles – Sprint Planning</vt:lpstr>
      <vt:lpstr>Q&amp;A: Syllabus Overview</vt:lpstr>
      <vt:lpstr>Q&amp;A: Programming Assignment 1</vt:lpstr>
      <vt:lpstr>Q&amp;A: Quiz 1 </vt:lpstr>
      <vt:lpstr>Assignment for Next Class</vt:lpstr>
      <vt:lpstr>Lab</vt:lpstr>
      <vt:lpstr>Lab</vt:lpstr>
      <vt:lpstr>Wrap-up and  Final Questions/Comments  Take your name tags with you and bring them back to class through the end of Sprint 2 </vt:lpstr>
      <vt:lpstr>End of Session</vt:lpstr>
      <vt:lpstr>Object-Oriented Programming Discussion, Lecture, &amp; Lab Eric Pogue</vt:lpstr>
      <vt:lpstr>Assignment from Last Class</vt:lpstr>
      <vt:lpstr>Text File Encoding Standards</vt:lpstr>
      <vt:lpstr>ASCII</vt:lpstr>
      <vt:lpstr>Text File End-Of-Line (EOL) and Encoding</vt:lpstr>
      <vt:lpstr>Source Code Indenting and Tabs vs Spaces</vt:lpstr>
      <vt:lpstr>Q&amp;A: Programming Assignment 1</vt:lpstr>
      <vt:lpstr>Q&amp;A: Quiz 1</vt:lpstr>
      <vt:lpstr>Assignment for Next Class</vt:lpstr>
      <vt:lpstr>Lab</vt:lpstr>
      <vt:lpstr>End of Session</vt:lpstr>
      <vt:lpstr>Object-Oriented Programming Discussion, Lecture, &amp; Lab Eric Pogue</vt:lpstr>
      <vt:lpstr>Assignment from Last Class</vt:lpstr>
      <vt:lpstr>Friendly Conversation Topic –  Source Code Snippets in VS Code</vt:lpstr>
      <vt:lpstr>Q&amp;A: Concepts &amp; Practices</vt:lpstr>
      <vt:lpstr>Q&amp;A: OOP Patterns</vt:lpstr>
      <vt:lpstr>Discussion: Git &amp; GitHub</vt:lpstr>
      <vt:lpstr>Assignment for Next Class</vt:lpstr>
      <vt:lpstr>Lab</vt:lpstr>
      <vt:lpstr>End of Session</vt:lpstr>
      <vt:lpstr>Object-Oriented Programming Discussion, Lecture, &amp; Lab Eric Pogue</vt:lpstr>
      <vt:lpstr>Assignment from Last Class</vt:lpstr>
      <vt:lpstr>One Space or Two Spaces After a Period?</vt:lpstr>
      <vt:lpstr>Only One Space After a Period</vt:lpstr>
      <vt:lpstr>Friendly Conversation Topic –  Source Code Snippets in VS Code</vt:lpstr>
      <vt:lpstr>Q&amp;A: Concepts &amp; Practices</vt:lpstr>
      <vt:lpstr>Discussion: OOP Patterns  (Who are the Gang of Four?)</vt:lpstr>
      <vt:lpstr>Model-View-Controller (MVC)</vt:lpstr>
      <vt:lpstr>Assignment for Next Class</vt:lpstr>
      <vt:lpstr>Lab</vt:lpstr>
      <vt:lpstr>End of Session</vt:lpstr>
      <vt:lpstr>Demo Guidelines – Presenter </vt:lpstr>
      <vt:lpstr>Demo Guidelines – Listener </vt:lpstr>
      <vt:lpstr>Javadoc [link]</vt:lpstr>
      <vt:lpstr>Start, Stop, Continue Retrospective Feedback Model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30</cp:revision>
  <dcterms:created xsi:type="dcterms:W3CDTF">2019-01-14T15:53:15Z</dcterms:created>
  <dcterms:modified xsi:type="dcterms:W3CDTF">2020-01-14T19:34:24Z</dcterms:modified>
</cp:coreProperties>
</file>